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57" r:id="rId4"/>
    <p:sldId id="258" r:id="rId5"/>
    <p:sldId id="264" r:id="rId6"/>
    <p:sldId id="265" r:id="rId7"/>
    <p:sldId id="269" r:id="rId8"/>
    <p:sldId id="262" r:id="rId9"/>
    <p:sldId id="271" r:id="rId10"/>
    <p:sldId id="272" r:id="rId11"/>
    <p:sldId id="273" r:id="rId12"/>
    <p:sldId id="276" r:id="rId13"/>
    <p:sldId id="266" r:id="rId14"/>
    <p:sldId id="274" r:id="rId15"/>
    <p:sldId id="275" r:id="rId16"/>
    <p:sldId id="278" r:id="rId17"/>
    <p:sldId id="280" r:id="rId18"/>
    <p:sldId id="277"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4709" autoAdjust="0"/>
  </p:normalViewPr>
  <p:slideViewPr>
    <p:cSldViewPr snapToGrid="0">
      <p:cViewPr varScale="1">
        <p:scale>
          <a:sx n="72" d="100"/>
          <a:sy n="72" d="100"/>
        </p:scale>
        <p:origin x="101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16406-BE90-4159-AEAD-2863A8639F2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D4DD21-4778-4EE3-B9E9-EEAC90194CFB}">
      <dgm:prSet/>
      <dgm:spPr/>
      <dgm:t>
        <a:bodyPr/>
        <a:lstStyle/>
        <a:p>
          <a:pPr>
            <a:defRPr cap="all"/>
          </a:pPr>
          <a:r>
            <a:rPr lang="en-US" dirty="0">
              <a:latin typeface="Palatino Linotype" panose="02040502050505030304" pitchFamily="18" charset="0"/>
            </a:rPr>
            <a:t>Data Quality and Labeling</a:t>
          </a:r>
        </a:p>
      </dgm:t>
    </dgm:pt>
    <dgm:pt modelId="{60ADA929-EBB4-4810-BF3A-E4E52EAF5F6B}" type="parTrans" cxnId="{495C2C90-3950-4B98-AC85-7BE8DC261C59}">
      <dgm:prSet/>
      <dgm:spPr/>
      <dgm:t>
        <a:bodyPr/>
        <a:lstStyle/>
        <a:p>
          <a:endParaRPr lang="en-US"/>
        </a:p>
      </dgm:t>
    </dgm:pt>
    <dgm:pt modelId="{FC92D484-2F3A-4A50-B045-31286E9733F5}" type="sibTrans" cxnId="{495C2C90-3950-4B98-AC85-7BE8DC261C59}">
      <dgm:prSet/>
      <dgm:spPr/>
      <dgm:t>
        <a:bodyPr/>
        <a:lstStyle/>
        <a:p>
          <a:endParaRPr lang="en-US"/>
        </a:p>
      </dgm:t>
    </dgm:pt>
    <dgm:pt modelId="{45A20DCA-CFC6-4B56-BCB4-0D9C7EE5E195}">
      <dgm:prSet/>
      <dgm:spPr/>
      <dgm:t>
        <a:bodyPr/>
        <a:lstStyle/>
        <a:p>
          <a:pPr>
            <a:defRPr cap="all"/>
          </a:pPr>
          <a:r>
            <a:rPr lang="en-US" dirty="0">
              <a:latin typeface="Palatino Linotype" panose="02040502050505030304" pitchFamily="18" charset="0"/>
            </a:rPr>
            <a:t>Data Privacy and Security</a:t>
          </a:r>
        </a:p>
      </dgm:t>
    </dgm:pt>
    <dgm:pt modelId="{11B2B922-039B-4A72-A1FF-626ACB3E2D2B}" type="parTrans" cxnId="{CE72FD3B-946D-4C0C-99AD-4F08F48F9A03}">
      <dgm:prSet/>
      <dgm:spPr/>
      <dgm:t>
        <a:bodyPr/>
        <a:lstStyle/>
        <a:p>
          <a:endParaRPr lang="en-US"/>
        </a:p>
      </dgm:t>
    </dgm:pt>
    <dgm:pt modelId="{28D573C7-5D8C-4C5C-85B7-5869A6B3EAD2}" type="sibTrans" cxnId="{CE72FD3B-946D-4C0C-99AD-4F08F48F9A03}">
      <dgm:prSet/>
      <dgm:spPr/>
      <dgm:t>
        <a:bodyPr/>
        <a:lstStyle/>
        <a:p>
          <a:endParaRPr lang="en-US"/>
        </a:p>
      </dgm:t>
    </dgm:pt>
    <dgm:pt modelId="{88AF03BD-E90A-4AA2-A513-190045DFB370}">
      <dgm:prSet/>
      <dgm:spPr/>
      <dgm:t>
        <a:bodyPr/>
        <a:lstStyle/>
        <a:p>
          <a:pPr>
            <a:defRPr cap="all"/>
          </a:pPr>
          <a:r>
            <a:rPr lang="en-US" dirty="0">
              <a:latin typeface="Palatino Linotype" panose="02040502050505030304" pitchFamily="18" charset="0"/>
            </a:rPr>
            <a:t>Data Volume and Scalability</a:t>
          </a:r>
        </a:p>
      </dgm:t>
    </dgm:pt>
    <dgm:pt modelId="{4FDFB76A-DE66-49A0-89C0-4186E2687A78}" type="parTrans" cxnId="{DFDB818A-27DB-430A-8582-F21C86351A5F}">
      <dgm:prSet/>
      <dgm:spPr/>
      <dgm:t>
        <a:bodyPr/>
        <a:lstStyle/>
        <a:p>
          <a:endParaRPr lang="en-US"/>
        </a:p>
      </dgm:t>
    </dgm:pt>
    <dgm:pt modelId="{586C581B-A41A-46E4-9026-7521D3EF8CF1}" type="sibTrans" cxnId="{DFDB818A-27DB-430A-8582-F21C86351A5F}">
      <dgm:prSet/>
      <dgm:spPr/>
      <dgm:t>
        <a:bodyPr/>
        <a:lstStyle/>
        <a:p>
          <a:endParaRPr lang="en-US"/>
        </a:p>
      </dgm:t>
    </dgm:pt>
    <dgm:pt modelId="{58804664-0052-4A33-BAFA-30FDD82C90F5}" type="pres">
      <dgm:prSet presAssocID="{60F16406-BE90-4159-AEAD-2863A8639F25}" presName="root" presStyleCnt="0">
        <dgm:presLayoutVars>
          <dgm:dir/>
          <dgm:resizeHandles val="exact"/>
        </dgm:presLayoutVars>
      </dgm:prSet>
      <dgm:spPr/>
    </dgm:pt>
    <dgm:pt modelId="{54AD67DA-84FE-4666-8F5C-73C2EF3558D1}" type="pres">
      <dgm:prSet presAssocID="{E1D4DD21-4778-4EE3-B9E9-EEAC90194CFB}" presName="compNode" presStyleCnt="0"/>
      <dgm:spPr/>
    </dgm:pt>
    <dgm:pt modelId="{741E7476-C213-4259-8A95-C9A5A8556B6D}" type="pres">
      <dgm:prSet presAssocID="{E1D4DD21-4778-4EE3-B9E9-EEAC90194CFB}" presName="iconBgRect" presStyleLbl="bgShp" presStyleIdx="0" presStyleCnt="3"/>
      <dgm:spPr>
        <a:prstGeom prst="round2DiagRect">
          <a:avLst>
            <a:gd name="adj1" fmla="val 29727"/>
            <a:gd name="adj2" fmla="val 0"/>
          </a:avLst>
        </a:prstGeom>
      </dgm:spPr>
    </dgm:pt>
    <dgm:pt modelId="{FCE02AD5-D2B8-4C9D-8266-73936FAEFCA3}" type="pres">
      <dgm:prSet presAssocID="{E1D4DD21-4778-4EE3-B9E9-EEAC90194C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C0F681C-7E4F-4D75-A0C4-A7A75148979D}" type="pres">
      <dgm:prSet presAssocID="{E1D4DD21-4778-4EE3-B9E9-EEAC90194CFB}" presName="spaceRect" presStyleCnt="0"/>
      <dgm:spPr/>
    </dgm:pt>
    <dgm:pt modelId="{D8D612BD-09F7-41FE-B1A0-E8B862D65B87}" type="pres">
      <dgm:prSet presAssocID="{E1D4DD21-4778-4EE3-B9E9-EEAC90194CFB}" presName="textRect" presStyleLbl="revTx" presStyleIdx="0" presStyleCnt="3">
        <dgm:presLayoutVars>
          <dgm:chMax val="1"/>
          <dgm:chPref val="1"/>
        </dgm:presLayoutVars>
      </dgm:prSet>
      <dgm:spPr/>
    </dgm:pt>
    <dgm:pt modelId="{8F3F88A8-8376-40EB-9AE6-D3119931E4E7}" type="pres">
      <dgm:prSet presAssocID="{FC92D484-2F3A-4A50-B045-31286E9733F5}" presName="sibTrans" presStyleCnt="0"/>
      <dgm:spPr/>
    </dgm:pt>
    <dgm:pt modelId="{325BCB08-A289-470C-BFA0-C00A8F6B6D1D}" type="pres">
      <dgm:prSet presAssocID="{45A20DCA-CFC6-4B56-BCB4-0D9C7EE5E195}" presName="compNode" presStyleCnt="0"/>
      <dgm:spPr/>
    </dgm:pt>
    <dgm:pt modelId="{844B6115-3B44-4196-A7A5-845E817ECD18}" type="pres">
      <dgm:prSet presAssocID="{45A20DCA-CFC6-4B56-BCB4-0D9C7EE5E195}" presName="iconBgRect" presStyleLbl="bgShp" presStyleIdx="1" presStyleCnt="3"/>
      <dgm:spPr>
        <a:prstGeom prst="round2DiagRect">
          <a:avLst>
            <a:gd name="adj1" fmla="val 29727"/>
            <a:gd name="adj2" fmla="val 0"/>
          </a:avLst>
        </a:prstGeom>
      </dgm:spPr>
    </dgm:pt>
    <dgm:pt modelId="{5ECDC24A-A708-402A-AEAD-8CA65BFBCEE1}" type="pres">
      <dgm:prSet presAssocID="{45A20DCA-CFC6-4B56-BCB4-0D9C7EE5E1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617BA4AE-BC5E-4416-A570-382C19386DF5}" type="pres">
      <dgm:prSet presAssocID="{45A20DCA-CFC6-4B56-BCB4-0D9C7EE5E195}" presName="spaceRect" presStyleCnt="0"/>
      <dgm:spPr/>
    </dgm:pt>
    <dgm:pt modelId="{87848878-F777-4715-8C93-EE24B46C1499}" type="pres">
      <dgm:prSet presAssocID="{45A20DCA-CFC6-4B56-BCB4-0D9C7EE5E195}" presName="textRect" presStyleLbl="revTx" presStyleIdx="1" presStyleCnt="3">
        <dgm:presLayoutVars>
          <dgm:chMax val="1"/>
          <dgm:chPref val="1"/>
        </dgm:presLayoutVars>
      </dgm:prSet>
      <dgm:spPr/>
    </dgm:pt>
    <dgm:pt modelId="{3464104F-7617-469C-BB1A-FE0BD66B7FF4}" type="pres">
      <dgm:prSet presAssocID="{28D573C7-5D8C-4C5C-85B7-5869A6B3EAD2}" presName="sibTrans" presStyleCnt="0"/>
      <dgm:spPr/>
    </dgm:pt>
    <dgm:pt modelId="{145425C1-B2A4-41A1-951B-6DE77ED8BB96}" type="pres">
      <dgm:prSet presAssocID="{88AF03BD-E90A-4AA2-A513-190045DFB370}" presName="compNode" presStyleCnt="0"/>
      <dgm:spPr/>
    </dgm:pt>
    <dgm:pt modelId="{C3D122F6-E056-42FB-A808-7325E944C5EA}" type="pres">
      <dgm:prSet presAssocID="{88AF03BD-E90A-4AA2-A513-190045DFB370}" presName="iconBgRect" presStyleLbl="bgShp" presStyleIdx="2" presStyleCnt="3"/>
      <dgm:spPr>
        <a:prstGeom prst="round2DiagRect">
          <a:avLst>
            <a:gd name="adj1" fmla="val 29727"/>
            <a:gd name="adj2" fmla="val 0"/>
          </a:avLst>
        </a:prstGeom>
      </dgm:spPr>
    </dgm:pt>
    <dgm:pt modelId="{ED85C923-9E1D-44BD-81D2-3FBA099A26A6}" type="pres">
      <dgm:prSet presAssocID="{88AF03BD-E90A-4AA2-A513-190045DFB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E483524-E657-4E49-A922-09DC93436A1F}" type="pres">
      <dgm:prSet presAssocID="{88AF03BD-E90A-4AA2-A513-190045DFB370}" presName="spaceRect" presStyleCnt="0"/>
      <dgm:spPr/>
    </dgm:pt>
    <dgm:pt modelId="{83D13A01-0C9D-4D53-A339-455B4B30B0E0}" type="pres">
      <dgm:prSet presAssocID="{88AF03BD-E90A-4AA2-A513-190045DFB370}" presName="textRect" presStyleLbl="revTx" presStyleIdx="2" presStyleCnt="3">
        <dgm:presLayoutVars>
          <dgm:chMax val="1"/>
          <dgm:chPref val="1"/>
        </dgm:presLayoutVars>
      </dgm:prSet>
      <dgm:spPr/>
    </dgm:pt>
  </dgm:ptLst>
  <dgm:cxnLst>
    <dgm:cxn modelId="{CE72FD3B-946D-4C0C-99AD-4F08F48F9A03}" srcId="{60F16406-BE90-4159-AEAD-2863A8639F25}" destId="{45A20DCA-CFC6-4B56-BCB4-0D9C7EE5E195}" srcOrd="1" destOrd="0" parTransId="{11B2B922-039B-4A72-A1FF-626ACB3E2D2B}" sibTransId="{28D573C7-5D8C-4C5C-85B7-5869A6B3EAD2}"/>
    <dgm:cxn modelId="{98D24449-9F85-4A38-B30A-FF1F1F42C718}" type="presOf" srcId="{60F16406-BE90-4159-AEAD-2863A8639F25}" destId="{58804664-0052-4A33-BAFA-30FDD82C90F5}" srcOrd="0" destOrd="0" presId="urn:microsoft.com/office/officeart/2018/5/layout/IconLeafLabelList"/>
    <dgm:cxn modelId="{6F3C495A-0179-466A-9940-5F0CA0F7B5F3}" type="presOf" srcId="{88AF03BD-E90A-4AA2-A513-190045DFB370}" destId="{83D13A01-0C9D-4D53-A339-455B4B30B0E0}" srcOrd="0" destOrd="0" presId="urn:microsoft.com/office/officeart/2018/5/layout/IconLeafLabelList"/>
    <dgm:cxn modelId="{DFDB818A-27DB-430A-8582-F21C86351A5F}" srcId="{60F16406-BE90-4159-AEAD-2863A8639F25}" destId="{88AF03BD-E90A-4AA2-A513-190045DFB370}" srcOrd="2" destOrd="0" parTransId="{4FDFB76A-DE66-49A0-89C0-4186E2687A78}" sibTransId="{586C581B-A41A-46E4-9026-7521D3EF8CF1}"/>
    <dgm:cxn modelId="{495C2C90-3950-4B98-AC85-7BE8DC261C59}" srcId="{60F16406-BE90-4159-AEAD-2863A8639F25}" destId="{E1D4DD21-4778-4EE3-B9E9-EEAC90194CFB}" srcOrd="0" destOrd="0" parTransId="{60ADA929-EBB4-4810-BF3A-E4E52EAF5F6B}" sibTransId="{FC92D484-2F3A-4A50-B045-31286E9733F5}"/>
    <dgm:cxn modelId="{DF1670AB-3E41-491E-A1D0-93FC7CDD1501}" type="presOf" srcId="{45A20DCA-CFC6-4B56-BCB4-0D9C7EE5E195}" destId="{87848878-F777-4715-8C93-EE24B46C1499}" srcOrd="0" destOrd="0" presId="urn:microsoft.com/office/officeart/2018/5/layout/IconLeafLabelList"/>
    <dgm:cxn modelId="{68B899C6-75DC-4CBF-8EF2-7D83757F0B4C}" type="presOf" srcId="{E1D4DD21-4778-4EE3-B9E9-EEAC90194CFB}" destId="{D8D612BD-09F7-41FE-B1A0-E8B862D65B87}" srcOrd="0" destOrd="0" presId="urn:microsoft.com/office/officeart/2018/5/layout/IconLeafLabelList"/>
    <dgm:cxn modelId="{E7A54AED-4625-422C-B259-9F68FA96FDA5}" type="presParOf" srcId="{58804664-0052-4A33-BAFA-30FDD82C90F5}" destId="{54AD67DA-84FE-4666-8F5C-73C2EF3558D1}" srcOrd="0" destOrd="0" presId="urn:microsoft.com/office/officeart/2018/5/layout/IconLeafLabelList"/>
    <dgm:cxn modelId="{9EB5964B-AC3D-4E8C-B461-037246A27636}" type="presParOf" srcId="{54AD67DA-84FE-4666-8F5C-73C2EF3558D1}" destId="{741E7476-C213-4259-8A95-C9A5A8556B6D}" srcOrd="0" destOrd="0" presId="urn:microsoft.com/office/officeart/2018/5/layout/IconLeafLabelList"/>
    <dgm:cxn modelId="{93A1D163-07E4-4089-B678-5942E34D56DB}" type="presParOf" srcId="{54AD67DA-84FE-4666-8F5C-73C2EF3558D1}" destId="{FCE02AD5-D2B8-4C9D-8266-73936FAEFCA3}" srcOrd="1" destOrd="0" presId="urn:microsoft.com/office/officeart/2018/5/layout/IconLeafLabelList"/>
    <dgm:cxn modelId="{9279D3F6-E203-40A1-9414-AF098535C9CF}" type="presParOf" srcId="{54AD67DA-84FE-4666-8F5C-73C2EF3558D1}" destId="{2C0F681C-7E4F-4D75-A0C4-A7A75148979D}" srcOrd="2" destOrd="0" presId="urn:microsoft.com/office/officeart/2018/5/layout/IconLeafLabelList"/>
    <dgm:cxn modelId="{78435686-A214-4C36-83F0-D39B04615764}" type="presParOf" srcId="{54AD67DA-84FE-4666-8F5C-73C2EF3558D1}" destId="{D8D612BD-09F7-41FE-B1A0-E8B862D65B87}" srcOrd="3" destOrd="0" presId="urn:microsoft.com/office/officeart/2018/5/layout/IconLeafLabelList"/>
    <dgm:cxn modelId="{B394C1E5-96C2-4E7F-8C74-1C09B27763F0}" type="presParOf" srcId="{58804664-0052-4A33-BAFA-30FDD82C90F5}" destId="{8F3F88A8-8376-40EB-9AE6-D3119931E4E7}" srcOrd="1" destOrd="0" presId="urn:microsoft.com/office/officeart/2018/5/layout/IconLeafLabelList"/>
    <dgm:cxn modelId="{54ED6CF7-51E2-4CEE-B188-B4134E054CEC}" type="presParOf" srcId="{58804664-0052-4A33-BAFA-30FDD82C90F5}" destId="{325BCB08-A289-470C-BFA0-C00A8F6B6D1D}" srcOrd="2" destOrd="0" presId="urn:microsoft.com/office/officeart/2018/5/layout/IconLeafLabelList"/>
    <dgm:cxn modelId="{25DD16C8-566C-484A-8CF8-F1FADB616C15}" type="presParOf" srcId="{325BCB08-A289-470C-BFA0-C00A8F6B6D1D}" destId="{844B6115-3B44-4196-A7A5-845E817ECD18}" srcOrd="0" destOrd="0" presId="urn:microsoft.com/office/officeart/2018/5/layout/IconLeafLabelList"/>
    <dgm:cxn modelId="{AF931EDC-EF62-4840-A0D4-EAA4DB530100}" type="presParOf" srcId="{325BCB08-A289-470C-BFA0-C00A8F6B6D1D}" destId="{5ECDC24A-A708-402A-AEAD-8CA65BFBCEE1}" srcOrd="1" destOrd="0" presId="urn:microsoft.com/office/officeart/2018/5/layout/IconLeafLabelList"/>
    <dgm:cxn modelId="{61320E3D-682E-43E0-98E5-73EB0D2D03FD}" type="presParOf" srcId="{325BCB08-A289-470C-BFA0-C00A8F6B6D1D}" destId="{617BA4AE-BC5E-4416-A570-382C19386DF5}" srcOrd="2" destOrd="0" presId="urn:microsoft.com/office/officeart/2018/5/layout/IconLeafLabelList"/>
    <dgm:cxn modelId="{2EFB928E-224A-4087-BA5A-2F7DD556164A}" type="presParOf" srcId="{325BCB08-A289-470C-BFA0-C00A8F6B6D1D}" destId="{87848878-F777-4715-8C93-EE24B46C1499}" srcOrd="3" destOrd="0" presId="urn:microsoft.com/office/officeart/2018/5/layout/IconLeafLabelList"/>
    <dgm:cxn modelId="{0BB39B45-F68E-4DE3-A43B-99220390C861}" type="presParOf" srcId="{58804664-0052-4A33-BAFA-30FDD82C90F5}" destId="{3464104F-7617-469C-BB1A-FE0BD66B7FF4}" srcOrd="3" destOrd="0" presId="urn:microsoft.com/office/officeart/2018/5/layout/IconLeafLabelList"/>
    <dgm:cxn modelId="{17A6D5DB-16D8-4AA2-9499-89B750502BB4}" type="presParOf" srcId="{58804664-0052-4A33-BAFA-30FDD82C90F5}" destId="{145425C1-B2A4-41A1-951B-6DE77ED8BB96}" srcOrd="4" destOrd="0" presId="urn:microsoft.com/office/officeart/2018/5/layout/IconLeafLabelList"/>
    <dgm:cxn modelId="{1FCE1D11-19B3-4EB0-9809-0F825D6F1F09}" type="presParOf" srcId="{145425C1-B2A4-41A1-951B-6DE77ED8BB96}" destId="{C3D122F6-E056-42FB-A808-7325E944C5EA}" srcOrd="0" destOrd="0" presId="urn:microsoft.com/office/officeart/2018/5/layout/IconLeafLabelList"/>
    <dgm:cxn modelId="{0727F346-C87B-4A9F-8AD2-7BCD9E5B11D1}" type="presParOf" srcId="{145425C1-B2A4-41A1-951B-6DE77ED8BB96}" destId="{ED85C923-9E1D-44BD-81D2-3FBA099A26A6}" srcOrd="1" destOrd="0" presId="urn:microsoft.com/office/officeart/2018/5/layout/IconLeafLabelList"/>
    <dgm:cxn modelId="{BA1B48F5-67A2-4853-B8DE-E56037FFB160}" type="presParOf" srcId="{145425C1-B2A4-41A1-951B-6DE77ED8BB96}" destId="{1E483524-E657-4E49-A922-09DC93436A1F}" srcOrd="2" destOrd="0" presId="urn:microsoft.com/office/officeart/2018/5/layout/IconLeafLabelList"/>
    <dgm:cxn modelId="{3F162B31-20F2-4D5D-B878-C67DD86D43FA}" type="presParOf" srcId="{145425C1-B2A4-41A1-951B-6DE77ED8BB96}" destId="{83D13A01-0C9D-4D53-A339-455B4B30B0E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58FDF6-2CB8-4696-8E18-943939D57DC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33447E3-337A-4AD4-A6DC-2BFD09BA0C91}">
      <dgm:prSet/>
      <dgm:spPr/>
      <dgm:t>
        <a:bodyPr/>
        <a:lstStyle/>
        <a:p>
          <a:r>
            <a:rPr lang="en-US" i="0"/>
            <a:t>Data Privacy and Security</a:t>
          </a:r>
          <a:endParaRPr lang="en-US"/>
        </a:p>
      </dgm:t>
    </dgm:pt>
    <dgm:pt modelId="{4E0DFF2D-6C74-4882-AFBE-217596CCD129}" type="parTrans" cxnId="{79667F63-3E61-45BB-9D1C-EE3BBC70FC0D}">
      <dgm:prSet/>
      <dgm:spPr/>
      <dgm:t>
        <a:bodyPr/>
        <a:lstStyle/>
        <a:p>
          <a:endParaRPr lang="en-US"/>
        </a:p>
      </dgm:t>
    </dgm:pt>
    <dgm:pt modelId="{AB92ED33-AE42-450E-9DFF-DEAEBB515762}" type="sibTrans" cxnId="{79667F63-3E61-45BB-9D1C-EE3BBC70FC0D}">
      <dgm:prSet/>
      <dgm:spPr/>
      <dgm:t>
        <a:bodyPr/>
        <a:lstStyle/>
        <a:p>
          <a:endParaRPr lang="en-US"/>
        </a:p>
      </dgm:t>
    </dgm:pt>
    <dgm:pt modelId="{898BEBEE-27E2-4A23-B644-14361B960867}">
      <dgm:prSet/>
      <dgm:spPr/>
      <dgm:t>
        <a:bodyPr/>
        <a:lstStyle/>
        <a:p>
          <a:r>
            <a:rPr lang="en-US" i="0"/>
            <a:t>Integration with Clinical Workflows</a:t>
          </a:r>
          <a:endParaRPr lang="en-US"/>
        </a:p>
      </dgm:t>
    </dgm:pt>
    <dgm:pt modelId="{50101341-1CE2-4961-9D05-61AC6B079D96}" type="parTrans" cxnId="{45E7FA08-F060-48DF-A404-933C0E39B212}">
      <dgm:prSet/>
      <dgm:spPr/>
      <dgm:t>
        <a:bodyPr/>
        <a:lstStyle/>
        <a:p>
          <a:endParaRPr lang="en-US"/>
        </a:p>
      </dgm:t>
    </dgm:pt>
    <dgm:pt modelId="{63ED8726-9D60-4FC3-AD93-6A4187A7613D}" type="sibTrans" cxnId="{45E7FA08-F060-48DF-A404-933C0E39B212}">
      <dgm:prSet/>
      <dgm:spPr/>
      <dgm:t>
        <a:bodyPr/>
        <a:lstStyle/>
        <a:p>
          <a:endParaRPr lang="en-US"/>
        </a:p>
      </dgm:t>
    </dgm:pt>
    <dgm:pt modelId="{028DC53E-A48B-4053-B8EA-838E894AA6C3}">
      <dgm:prSet/>
      <dgm:spPr/>
      <dgm:t>
        <a:bodyPr/>
        <a:lstStyle/>
        <a:p>
          <a:r>
            <a:rPr lang="en-US" i="0"/>
            <a:t>Regulatory Approval</a:t>
          </a:r>
          <a:endParaRPr lang="en-US"/>
        </a:p>
      </dgm:t>
    </dgm:pt>
    <dgm:pt modelId="{3E63A17E-2649-428A-B8A6-FF9ABF6A27B2}" type="parTrans" cxnId="{69247B27-CAA4-4E6F-A8CD-CEE676C9DC6B}">
      <dgm:prSet/>
      <dgm:spPr/>
      <dgm:t>
        <a:bodyPr/>
        <a:lstStyle/>
        <a:p>
          <a:endParaRPr lang="en-US"/>
        </a:p>
      </dgm:t>
    </dgm:pt>
    <dgm:pt modelId="{CDCAB6A6-609E-4794-9455-674D386CE6E2}" type="sibTrans" cxnId="{69247B27-CAA4-4E6F-A8CD-CEE676C9DC6B}">
      <dgm:prSet/>
      <dgm:spPr/>
      <dgm:t>
        <a:bodyPr/>
        <a:lstStyle/>
        <a:p>
          <a:endParaRPr lang="en-US"/>
        </a:p>
      </dgm:t>
    </dgm:pt>
    <dgm:pt modelId="{FEC18D98-22C6-40D0-8315-42FA26D2633D}">
      <dgm:prSet/>
      <dgm:spPr/>
      <dgm:t>
        <a:bodyPr/>
        <a:lstStyle/>
        <a:p>
          <a:r>
            <a:rPr lang="en-US" i="0"/>
            <a:t>Bias and Generalizability</a:t>
          </a:r>
          <a:endParaRPr lang="en-US"/>
        </a:p>
      </dgm:t>
    </dgm:pt>
    <dgm:pt modelId="{031FC9C3-34B7-4AA5-8A5B-878F80BDB1C1}" type="parTrans" cxnId="{52A7CE20-A252-475E-BFFD-B4B03645D071}">
      <dgm:prSet/>
      <dgm:spPr/>
      <dgm:t>
        <a:bodyPr/>
        <a:lstStyle/>
        <a:p>
          <a:endParaRPr lang="en-US"/>
        </a:p>
      </dgm:t>
    </dgm:pt>
    <dgm:pt modelId="{576CAC0F-58E7-4D9C-A9E8-39BB5AC8559E}" type="sibTrans" cxnId="{52A7CE20-A252-475E-BFFD-B4B03645D071}">
      <dgm:prSet/>
      <dgm:spPr/>
      <dgm:t>
        <a:bodyPr/>
        <a:lstStyle/>
        <a:p>
          <a:endParaRPr lang="en-US"/>
        </a:p>
      </dgm:t>
    </dgm:pt>
    <dgm:pt modelId="{80EB8D79-B485-4382-8BA5-4F3C0C1B3089}" type="pres">
      <dgm:prSet presAssocID="{9158FDF6-2CB8-4696-8E18-943939D57DCE}" presName="linear" presStyleCnt="0">
        <dgm:presLayoutVars>
          <dgm:dir/>
          <dgm:animLvl val="lvl"/>
          <dgm:resizeHandles val="exact"/>
        </dgm:presLayoutVars>
      </dgm:prSet>
      <dgm:spPr/>
    </dgm:pt>
    <dgm:pt modelId="{D755286E-DB2C-4000-927D-46CBAF348529}" type="pres">
      <dgm:prSet presAssocID="{733447E3-337A-4AD4-A6DC-2BFD09BA0C91}" presName="parentLin" presStyleCnt="0"/>
      <dgm:spPr/>
    </dgm:pt>
    <dgm:pt modelId="{E9654DD4-7E5C-4600-86A5-352CD73D8C15}" type="pres">
      <dgm:prSet presAssocID="{733447E3-337A-4AD4-A6DC-2BFD09BA0C91}" presName="parentLeftMargin" presStyleLbl="node1" presStyleIdx="0" presStyleCnt="4"/>
      <dgm:spPr/>
    </dgm:pt>
    <dgm:pt modelId="{38B54F65-DAE4-4158-981A-3E96A289F6D5}" type="pres">
      <dgm:prSet presAssocID="{733447E3-337A-4AD4-A6DC-2BFD09BA0C91}" presName="parentText" presStyleLbl="node1" presStyleIdx="0" presStyleCnt="4">
        <dgm:presLayoutVars>
          <dgm:chMax val="0"/>
          <dgm:bulletEnabled val="1"/>
        </dgm:presLayoutVars>
      </dgm:prSet>
      <dgm:spPr/>
    </dgm:pt>
    <dgm:pt modelId="{ED593A67-D539-4282-B920-8157551FE9C2}" type="pres">
      <dgm:prSet presAssocID="{733447E3-337A-4AD4-A6DC-2BFD09BA0C91}" presName="negativeSpace" presStyleCnt="0"/>
      <dgm:spPr/>
    </dgm:pt>
    <dgm:pt modelId="{F464C9DA-29E0-4E3F-9C86-D971813A1AC4}" type="pres">
      <dgm:prSet presAssocID="{733447E3-337A-4AD4-A6DC-2BFD09BA0C91}" presName="childText" presStyleLbl="conFgAcc1" presStyleIdx="0" presStyleCnt="4">
        <dgm:presLayoutVars>
          <dgm:bulletEnabled val="1"/>
        </dgm:presLayoutVars>
      </dgm:prSet>
      <dgm:spPr/>
    </dgm:pt>
    <dgm:pt modelId="{0B798667-F743-4719-B3DE-61BF88BD6DC1}" type="pres">
      <dgm:prSet presAssocID="{AB92ED33-AE42-450E-9DFF-DEAEBB515762}" presName="spaceBetweenRectangles" presStyleCnt="0"/>
      <dgm:spPr/>
    </dgm:pt>
    <dgm:pt modelId="{7FB3D16E-DB3D-445C-ACFE-2E9279DD497C}" type="pres">
      <dgm:prSet presAssocID="{898BEBEE-27E2-4A23-B644-14361B960867}" presName="parentLin" presStyleCnt="0"/>
      <dgm:spPr/>
    </dgm:pt>
    <dgm:pt modelId="{C5AC5D4A-D85F-48C2-9001-E0F36F91B4B3}" type="pres">
      <dgm:prSet presAssocID="{898BEBEE-27E2-4A23-B644-14361B960867}" presName="parentLeftMargin" presStyleLbl="node1" presStyleIdx="0" presStyleCnt="4"/>
      <dgm:spPr/>
    </dgm:pt>
    <dgm:pt modelId="{E3588761-31BF-413E-8C88-484EE120A19E}" type="pres">
      <dgm:prSet presAssocID="{898BEBEE-27E2-4A23-B644-14361B960867}" presName="parentText" presStyleLbl="node1" presStyleIdx="1" presStyleCnt="4">
        <dgm:presLayoutVars>
          <dgm:chMax val="0"/>
          <dgm:bulletEnabled val="1"/>
        </dgm:presLayoutVars>
      </dgm:prSet>
      <dgm:spPr/>
    </dgm:pt>
    <dgm:pt modelId="{B92BA562-487B-4305-AA32-B811417FCEC0}" type="pres">
      <dgm:prSet presAssocID="{898BEBEE-27E2-4A23-B644-14361B960867}" presName="negativeSpace" presStyleCnt="0"/>
      <dgm:spPr/>
    </dgm:pt>
    <dgm:pt modelId="{D3626E37-1F43-4F3C-9392-409D83A0D2C6}" type="pres">
      <dgm:prSet presAssocID="{898BEBEE-27E2-4A23-B644-14361B960867}" presName="childText" presStyleLbl="conFgAcc1" presStyleIdx="1" presStyleCnt="4">
        <dgm:presLayoutVars>
          <dgm:bulletEnabled val="1"/>
        </dgm:presLayoutVars>
      </dgm:prSet>
      <dgm:spPr/>
    </dgm:pt>
    <dgm:pt modelId="{24A19AA6-52BA-4115-A748-2F653B856845}" type="pres">
      <dgm:prSet presAssocID="{63ED8726-9D60-4FC3-AD93-6A4187A7613D}" presName="spaceBetweenRectangles" presStyleCnt="0"/>
      <dgm:spPr/>
    </dgm:pt>
    <dgm:pt modelId="{D93AAFC0-DD00-48DB-A545-7DC60EC95B6D}" type="pres">
      <dgm:prSet presAssocID="{028DC53E-A48B-4053-B8EA-838E894AA6C3}" presName="parentLin" presStyleCnt="0"/>
      <dgm:spPr/>
    </dgm:pt>
    <dgm:pt modelId="{992B31C5-19D8-42F3-BD8F-B543C2E45CBB}" type="pres">
      <dgm:prSet presAssocID="{028DC53E-A48B-4053-B8EA-838E894AA6C3}" presName="parentLeftMargin" presStyleLbl="node1" presStyleIdx="1" presStyleCnt="4"/>
      <dgm:spPr/>
    </dgm:pt>
    <dgm:pt modelId="{83DB1965-69C8-4805-9697-B95A27727131}" type="pres">
      <dgm:prSet presAssocID="{028DC53E-A48B-4053-B8EA-838E894AA6C3}" presName="parentText" presStyleLbl="node1" presStyleIdx="2" presStyleCnt="4">
        <dgm:presLayoutVars>
          <dgm:chMax val="0"/>
          <dgm:bulletEnabled val="1"/>
        </dgm:presLayoutVars>
      </dgm:prSet>
      <dgm:spPr/>
    </dgm:pt>
    <dgm:pt modelId="{E7CC9A19-DB24-4E54-9E62-04BBB340E3EC}" type="pres">
      <dgm:prSet presAssocID="{028DC53E-A48B-4053-B8EA-838E894AA6C3}" presName="negativeSpace" presStyleCnt="0"/>
      <dgm:spPr/>
    </dgm:pt>
    <dgm:pt modelId="{5F628D73-4A56-4EFD-8270-990587B998D7}" type="pres">
      <dgm:prSet presAssocID="{028DC53E-A48B-4053-B8EA-838E894AA6C3}" presName="childText" presStyleLbl="conFgAcc1" presStyleIdx="2" presStyleCnt="4">
        <dgm:presLayoutVars>
          <dgm:bulletEnabled val="1"/>
        </dgm:presLayoutVars>
      </dgm:prSet>
      <dgm:spPr/>
    </dgm:pt>
    <dgm:pt modelId="{394073F6-5849-48F4-9F7A-F496AB16639A}" type="pres">
      <dgm:prSet presAssocID="{CDCAB6A6-609E-4794-9455-674D386CE6E2}" presName="spaceBetweenRectangles" presStyleCnt="0"/>
      <dgm:spPr/>
    </dgm:pt>
    <dgm:pt modelId="{AB62C456-9680-403E-AE41-A0962B2C6EE9}" type="pres">
      <dgm:prSet presAssocID="{FEC18D98-22C6-40D0-8315-42FA26D2633D}" presName="parentLin" presStyleCnt="0"/>
      <dgm:spPr/>
    </dgm:pt>
    <dgm:pt modelId="{D14FF8CB-DA1F-48BF-B195-5503EA18005D}" type="pres">
      <dgm:prSet presAssocID="{FEC18D98-22C6-40D0-8315-42FA26D2633D}" presName="parentLeftMargin" presStyleLbl="node1" presStyleIdx="2" presStyleCnt="4"/>
      <dgm:spPr/>
    </dgm:pt>
    <dgm:pt modelId="{2A3E5CFA-2DBD-4DF3-8F74-E500A4AC1AC5}" type="pres">
      <dgm:prSet presAssocID="{FEC18D98-22C6-40D0-8315-42FA26D2633D}" presName="parentText" presStyleLbl="node1" presStyleIdx="3" presStyleCnt="4">
        <dgm:presLayoutVars>
          <dgm:chMax val="0"/>
          <dgm:bulletEnabled val="1"/>
        </dgm:presLayoutVars>
      </dgm:prSet>
      <dgm:spPr/>
    </dgm:pt>
    <dgm:pt modelId="{DC1FAC5B-22DD-4128-BBEB-3DE9D973B720}" type="pres">
      <dgm:prSet presAssocID="{FEC18D98-22C6-40D0-8315-42FA26D2633D}" presName="negativeSpace" presStyleCnt="0"/>
      <dgm:spPr/>
    </dgm:pt>
    <dgm:pt modelId="{CC977124-E073-4036-BD24-BD0C11204AF8}" type="pres">
      <dgm:prSet presAssocID="{FEC18D98-22C6-40D0-8315-42FA26D2633D}" presName="childText" presStyleLbl="conFgAcc1" presStyleIdx="3" presStyleCnt="4">
        <dgm:presLayoutVars>
          <dgm:bulletEnabled val="1"/>
        </dgm:presLayoutVars>
      </dgm:prSet>
      <dgm:spPr/>
    </dgm:pt>
  </dgm:ptLst>
  <dgm:cxnLst>
    <dgm:cxn modelId="{45E7FA08-F060-48DF-A404-933C0E39B212}" srcId="{9158FDF6-2CB8-4696-8E18-943939D57DCE}" destId="{898BEBEE-27E2-4A23-B644-14361B960867}" srcOrd="1" destOrd="0" parTransId="{50101341-1CE2-4961-9D05-61AC6B079D96}" sibTransId="{63ED8726-9D60-4FC3-AD93-6A4187A7613D}"/>
    <dgm:cxn modelId="{68564B0D-FBF7-4C0F-A878-CFBF97D6884F}" type="presOf" srcId="{9158FDF6-2CB8-4696-8E18-943939D57DCE}" destId="{80EB8D79-B485-4382-8BA5-4F3C0C1B3089}" srcOrd="0" destOrd="0" presId="urn:microsoft.com/office/officeart/2005/8/layout/list1"/>
    <dgm:cxn modelId="{52A7CE20-A252-475E-BFFD-B4B03645D071}" srcId="{9158FDF6-2CB8-4696-8E18-943939D57DCE}" destId="{FEC18D98-22C6-40D0-8315-42FA26D2633D}" srcOrd="3" destOrd="0" parTransId="{031FC9C3-34B7-4AA5-8A5B-878F80BDB1C1}" sibTransId="{576CAC0F-58E7-4D9C-A9E8-39BB5AC8559E}"/>
    <dgm:cxn modelId="{AC63EF21-5091-41EA-8410-B98FC4D8E7BB}" type="presOf" srcId="{733447E3-337A-4AD4-A6DC-2BFD09BA0C91}" destId="{38B54F65-DAE4-4158-981A-3E96A289F6D5}" srcOrd="1" destOrd="0" presId="urn:microsoft.com/office/officeart/2005/8/layout/list1"/>
    <dgm:cxn modelId="{69247B27-CAA4-4E6F-A8CD-CEE676C9DC6B}" srcId="{9158FDF6-2CB8-4696-8E18-943939D57DCE}" destId="{028DC53E-A48B-4053-B8EA-838E894AA6C3}" srcOrd="2" destOrd="0" parTransId="{3E63A17E-2649-428A-B8A6-FF9ABF6A27B2}" sibTransId="{CDCAB6A6-609E-4794-9455-674D386CE6E2}"/>
    <dgm:cxn modelId="{4D00C92F-95C6-4B57-B03E-9FF44C7FAA5B}" type="presOf" srcId="{733447E3-337A-4AD4-A6DC-2BFD09BA0C91}" destId="{E9654DD4-7E5C-4600-86A5-352CD73D8C15}" srcOrd="0" destOrd="0" presId="urn:microsoft.com/office/officeart/2005/8/layout/list1"/>
    <dgm:cxn modelId="{8268BF3A-62E7-4D17-9835-E05ADBB6576F}" type="presOf" srcId="{FEC18D98-22C6-40D0-8315-42FA26D2633D}" destId="{2A3E5CFA-2DBD-4DF3-8F74-E500A4AC1AC5}" srcOrd="1" destOrd="0" presId="urn:microsoft.com/office/officeart/2005/8/layout/list1"/>
    <dgm:cxn modelId="{79667F63-3E61-45BB-9D1C-EE3BBC70FC0D}" srcId="{9158FDF6-2CB8-4696-8E18-943939D57DCE}" destId="{733447E3-337A-4AD4-A6DC-2BFD09BA0C91}" srcOrd="0" destOrd="0" parTransId="{4E0DFF2D-6C74-4882-AFBE-217596CCD129}" sibTransId="{AB92ED33-AE42-450E-9DFF-DEAEBB515762}"/>
    <dgm:cxn modelId="{56A43B76-3E63-42D3-AAD5-8AA0942B7FDB}" type="presOf" srcId="{898BEBEE-27E2-4A23-B644-14361B960867}" destId="{C5AC5D4A-D85F-48C2-9001-E0F36F91B4B3}" srcOrd="0" destOrd="0" presId="urn:microsoft.com/office/officeart/2005/8/layout/list1"/>
    <dgm:cxn modelId="{D3B07F92-1CC5-4747-9F76-C730B0B1E607}" type="presOf" srcId="{028DC53E-A48B-4053-B8EA-838E894AA6C3}" destId="{83DB1965-69C8-4805-9697-B95A27727131}" srcOrd="1" destOrd="0" presId="urn:microsoft.com/office/officeart/2005/8/layout/list1"/>
    <dgm:cxn modelId="{5DF809C0-2FA7-4DF7-AAF2-F075301C59C1}" type="presOf" srcId="{898BEBEE-27E2-4A23-B644-14361B960867}" destId="{E3588761-31BF-413E-8C88-484EE120A19E}" srcOrd="1" destOrd="0" presId="urn:microsoft.com/office/officeart/2005/8/layout/list1"/>
    <dgm:cxn modelId="{C5B70DC6-F307-4BA3-953B-37949559815C}" type="presOf" srcId="{028DC53E-A48B-4053-B8EA-838E894AA6C3}" destId="{992B31C5-19D8-42F3-BD8F-B543C2E45CBB}" srcOrd="0" destOrd="0" presId="urn:microsoft.com/office/officeart/2005/8/layout/list1"/>
    <dgm:cxn modelId="{3AE69AD7-B736-498D-A4BC-1AFF0D2117F6}" type="presOf" srcId="{FEC18D98-22C6-40D0-8315-42FA26D2633D}" destId="{D14FF8CB-DA1F-48BF-B195-5503EA18005D}" srcOrd="0" destOrd="0" presId="urn:microsoft.com/office/officeart/2005/8/layout/list1"/>
    <dgm:cxn modelId="{8550C51A-9A1F-42BC-8EF9-B6BEEBD0F18C}" type="presParOf" srcId="{80EB8D79-B485-4382-8BA5-4F3C0C1B3089}" destId="{D755286E-DB2C-4000-927D-46CBAF348529}" srcOrd="0" destOrd="0" presId="urn:microsoft.com/office/officeart/2005/8/layout/list1"/>
    <dgm:cxn modelId="{4296DBCA-944F-4E73-AB3A-330F05C4C34E}" type="presParOf" srcId="{D755286E-DB2C-4000-927D-46CBAF348529}" destId="{E9654DD4-7E5C-4600-86A5-352CD73D8C15}" srcOrd="0" destOrd="0" presId="urn:microsoft.com/office/officeart/2005/8/layout/list1"/>
    <dgm:cxn modelId="{10B11567-D8BA-4763-9A7D-80552537AD6E}" type="presParOf" srcId="{D755286E-DB2C-4000-927D-46CBAF348529}" destId="{38B54F65-DAE4-4158-981A-3E96A289F6D5}" srcOrd="1" destOrd="0" presId="urn:microsoft.com/office/officeart/2005/8/layout/list1"/>
    <dgm:cxn modelId="{C52F09E4-9E9D-4DF0-8F06-2E9C726A8405}" type="presParOf" srcId="{80EB8D79-B485-4382-8BA5-4F3C0C1B3089}" destId="{ED593A67-D539-4282-B920-8157551FE9C2}" srcOrd="1" destOrd="0" presId="urn:microsoft.com/office/officeart/2005/8/layout/list1"/>
    <dgm:cxn modelId="{AB56D151-2159-4708-A36B-45B26B50800B}" type="presParOf" srcId="{80EB8D79-B485-4382-8BA5-4F3C0C1B3089}" destId="{F464C9DA-29E0-4E3F-9C86-D971813A1AC4}" srcOrd="2" destOrd="0" presId="urn:microsoft.com/office/officeart/2005/8/layout/list1"/>
    <dgm:cxn modelId="{4E4AEEBA-8C18-4305-8E80-C2E93568EF72}" type="presParOf" srcId="{80EB8D79-B485-4382-8BA5-4F3C0C1B3089}" destId="{0B798667-F743-4719-B3DE-61BF88BD6DC1}" srcOrd="3" destOrd="0" presId="urn:microsoft.com/office/officeart/2005/8/layout/list1"/>
    <dgm:cxn modelId="{719DA8CC-02D4-42DC-AB8E-C47BA148BA2C}" type="presParOf" srcId="{80EB8D79-B485-4382-8BA5-4F3C0C1B3089}" destId="{7FB3D16E-DB3D-445C-ACFE-2E9279DD497C}" srcOrd="4" destOrd="0" presId="urn:microsoft.com/office/officeart/2005/8/layout/list1"/>
    <dgm:cxn modelId="{E4DEBB8B-3EBB-4B41-9DEF-14E9BF78B602}" type="presParOf" srcId="{7FB3D16E-DB3D-445C-ACFE-2E9279DD497C}" destId="{C5AC5D4A-D85F-48C2-9001-E0F36F91B4B3}" srcOrd="0" destOrd="0" presId="urn:microsoft.com/office/officeart/2005/8/layout/list1"/>
    <dgm:cxn modelId="{CC8E3945-A9CE-46F1-B2F6-70C5451EAB51}" type="presParOf" srcId="{7FB3D16E-DB3D-445C-ACFE-2E9279DD497C}" destId="{E3588761-31BF-413E-8C88-484EE120A19E}" srcOrd="1" destOrd="0" presId="urn:microsoft.com/office/officeart/2005/8/layout/list1"/>
    <dgm:cxn modelId="{C0EFB29C-28EF-465D-8A9D-40F3B3D5D464}" type="presParOf" srcId="{80EB8D79-B485-4382-8BA5-4F3C0C1B3089}" destId="{B92BA562-487B-4305-AA32-B811417FCEC0}" srcOrd="5" destOrd="0" presId="urn:microsoft.com/office/officeart/2005/8/layout/list1"/>
    <dgm:cxn modelId="{F873578F-2A03-48CF-9437-49E95E0E33D1}" type="presParOf" srcId="{80EB8D79-B485-4382-8BA5-4F3C0C1B3089}" destId="{D3626E37-1F43-4F3C-9392-409D83A0D2C6}" srcOrd="6" destOrd="0" presId="urn:microsoft.com/office/officeart/2005/8/layout/list1"/>
    <dgm:cxn modelId="{85475F36-2BB9-4217-9438-B311DF37C5A2}" type="presParOf" srcId="{80EB8D79-B485-4382-8BA5-4F3C0C1B3089}" destId="{24A19AA6-52BA-4115-A748-2F653B856845}" srcOrd="7" destOrd="0" presId="urn:microsoft.com/office/officeart/2005/8/layout/list1"/>
    <dgm:cxn modelId="{5AF5DC07-F885-48EE-B2A2-3BF541822BF5}" type="presParOf" srcId="{80EB8D79-B485-4382-8BA5-4F3C0C1B3089}" destId="{D93AAFC0-DD00-48DB-A545-7DC60EC95B6D}" srcOrd="8" destOrd="0" presId="urn:microsoft.com/office/officeart/2005/8/layout/list1"/>
    <dgm:cxn modelId="{588A7945-BB3E-42AF-9BA8-01942BF22ED8}" type="presParOf" srcId="{D93AAFC0-DD00-48DB-A545-7DC60EC95B6D}" destId="{992B31C5-19D8-42F3-BD8F-B543C2E45CBB}" srcOrd="0" destOrd="0" presId="urn:microsoft.com/office/officeart/2005/8/layout/list1"/>
    <dgm:cxn modelId="{5999DBB2-2EBC-4ED5-9E7E-AE95838BCE89}" type="presParOf" srcId="{D93AAFC0-DD00-48DB-A545-7DC60EC95B6D}" destId="{83DB1965-69C8-4805-9697-B95A27727131}" srcOrd="1" destOrd="0" presId="urn:microsoft.com/office/officeart/2005/8/layout/list1"/>
    <dgm:cxn modelId="{2F62BC9E-3302-4AE4-A070-CCD43E078334}" type="presParOf" srcId="{80EB8D79-B485-4382-8BA5-4F3C0C1B3089}" destId="{E7CC9A19-DB24-4E54-9E62-04BBB340E3EC}" srcOrd="9" destOrd="0" presId="urn:microsoft.com/office/officeart/2005/8/layout/list1"/>
    <dgm:cxn modelId="{0440393F-718B-4719-9CB5-B56587C165B5}" type="presParOf" srcId="{80EB8D79-B485-4382-8BA5-4F3C0C1B3089}" destId="{5F628D73-4A56-4EFD-8270-990587B998D7}" srcOrd="10" destOrd="0" presId="urn:microsoft.com/office/officeart/2005/8/layout/list1"/>
    <dgm:cxn modelId="{D30E7C3C-8F61-4C7C-951B-4153AB607035}" type="presParOf" srcId="{80EB8D79-B485-4382-8BA5-4F3C0C1B3089}" destId="{394073F6-5849-48F4-9F7A-F496AB16639A}" srcOrd="11" destOrd="0" presId="urn:microsoft.com/office/officeart/2005/8/layout/list1"/>
    <dgm:cxn modelId="{C46FF8D9-8968-47F2-A166-556EA6C58FC5}" type="presParOf" srcId="{80EB8D79-B485-4382-8BA5-4F3C0C1B3089}" destId="{AB62C456-9680-403E-AE41-A0962B2C6EE9}" srcOrd="12" destOrd="0" presId="urn:microsoft.com/office/officeart/2005/8/layout/list1"/>
    <dgm:cxn modelId="{8785ADB0-F11F-4CBD-A5C2-F0521BE7B8C0}" type="presParOf" srcId="{AB62C456-9680-403E-AE41-A0962B2C6EE9}" destId="{D14FF8CB-DA1F-48BF-B195-5503EA18005D}" srcOrd="0" destOrd="0" presId="urn:microsoft.com/office/officeart/2005/8/layout/list1"/>
    <dgm:cxn modelId="{FDF6F8A5-D5EC-4A48-8DB9-A0A20E26637C}" type="presParOf" srcId="{AB62C456-9680-403E-AE41-A0962B2C6EE9}" destId="{2A3E5CFA-2DBD-4DF3-8F74-E500A4AC1AC5}" srcOrd="1" destOrd="0" presId="urn:microsoft.com/office/officeart/2005/8/layout/list1"/>
    <dgm:cxn modelId="{C7E0366D-6915-453E-9805-C754C4514FDE}" type="presParOf" srcId="{80EB8D79-B485-4382-8BA5-4F3C0C1B3089}" destId="{DC1FAC5B-22DD-4128-BBEB-3DE9D973B720}" srcOrd="13" destOrd="0" presId="urn:microsoft.com/office/officeart/2005/8/layout/list1"/>
    <dgm:cxn modelId="{B2B95B0D-14F4-48A9-9C74-13F1C564EA06}" type="presParOf" srcId="{80EB8D79-B485-4382-8BA5-4F3C0C1B3089}" destId="{CC977124-E073-4036-BD24-BD0C11204AF8}"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E7476-C213-4259-8A95-C9A5A8556B6D}">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02AD5-D2B8-4C9D-8266-73936FAEFCA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D612BD-09F7-41FE-B1A0-E8B862D65B87}">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dirty="0">
              <a:latin typeface="Palatino Linotype" panose="02040502050505030304" pitchFamily="18" charset="0"/>
            </a:rPr>
            <a:t>Data Quality and Labeling</a:t>
          </a:r>
        </a:p>
      </dsp:txBody>
      <dsp:txXfrm>
        <a:off x="75768" y="3053169"/>
        <a:ext cx="3093750" cy="720000"/>
      </dsp:txXfrm>
    </dsp:sp>
    <dsp:sp modelId="{844B6115-3B44-4196-A7A5-845E817ECD18}">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DC24A-A708-402A-AEAD-8CA65BFBCEE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848878-F777-4715-8C93-EE24B46C149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dirty="0">
              <a:latin typeface="Palatino Linotype" panose="02040502050505030304" pitchFamily="18" charset="0"/>
            </a:rPr>
            <a:t>Data Privacy and Security</a:t>
          </a:r>
        </a:p>
      </dsp:txBody>
      <dsp:txXfrm>
        <a:off x="3710925" y="3053169"/>
        <a:ext cx="3093750" cy="720000"/>
      </dsp:txXfrm>
    </dsp:sp>
    <dsp:sp modelId="{C3D122F6-E056-42FB-A808-7325E944C5EA}">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5C923-9E1D-44BD-81D2-3FBA099A26A6}">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13A01-0C9D-4D53-A339-455B4B30B0E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dirty="0">
              <a:latin typeface="Palatino Linotype" panose="02040502050505030304" pitchFamily="18" charset="0"/>
            </a:rPr>
            <a:t>Data Volume and Scalability</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4C9DA-29E0-4E3F-9C86-D971813A1AC4}">
      <dsp:nvSpPr>
        <dsp:cNvPr id="0" name=""/>
        <dsp:cNvSpPr/>
      </dsp:nvSpPr>
      <dsp:spPr>
        <a:xfrm>
          <a:off x="0" y="722255"/>
          <a:ext cx="470680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B54F65-DAE4-4158-981A-3E96A289F6D5}">
      <dsp:nvSpPr>
        <dsp:cNvPr id="0" name=""/>
        <dsp:cNvSpPr/>
      </dsp:nvSpPr>
      <dsp:spPr>
        <a:xfrm>
          <a:off x="235340" y="486095"/>
          <a:ext cx="329476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534" tIns="0" rIns="124534" bIns="0" numCol="1" spcCol="1270" anchor="ctr" anchorCtr="0">
          <a:noAutofit/>
        </a:bodyPr>
        <a:lstStyle/>
        <a:p>
          <a:pPr marL="0" lvl="0" indent="0" algn="l" defTabSz="711200">
            <a:lnSpc>
              <a:spcPct val="90000"/>
            </a:lnSpc>
            <a:spcBef>
              <a:spcPct val="0"/>
            </a:spcBef>
            <a:spcAft>
              <a:spcPct val="35000"/>
            </a:spcAft>
            <a:buNone/>
          </a:pPr>
          <a:r>
            <a:rPr lang="en-US" sz="1600" i="0" kern="1200"/>
            <a:t>Data Privacy and Security</a:t>
          </a:r>
          <a:endParaRPr lang="en-US" sz="1600" kern="1200"/>
        </a:p>
      </dsp:txBody>
      <dsp:txXfrm>
        <a:off x="258397" y="509152"/>
        <a:ext cx="3248648" cy="426206"/>
      </dsp:txXfrm>
    </dsp:sp>
    <dsp:sp modelId="{D3626E37-1F43-4F3C-9392-409D83A0D2C6}">
      <dsp:nvSpPr>
        <dsp:cNvPr id="0" name=""/>
        <dsp:cNvSpPr/>
      </dsp:nvSpPr>
      <dsp:spPr>
        <a:xfrm>
          <a:off x="0" y="1448015"/>
          <a:ext cx="470680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588761-31BF-413E-8C88-484EE120A19E}">
      <dsp:nvSpPr>
        <dsp:cNvPr id="0" name=""/>
        <dsp:cNvSpPr/>
      </dsp:nvSpPr>
      <dsp:spPr>
        <a:xfrm>
          <a:off x="235340" y="1211855"/>
          <a:ext cx="329476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534" tIns="0" rIns="124534" bIns="0" numCol="1" spcCol="1270" anchor="ctr" anchorCtr="0">
          <a:noAutofit/>
        </a:bodyPr>
        <a:lstStyle/>
        <a:p>
          <a:pPr marL="0" lvl="0" indent="0" algn="l" defTabSz="711200">
            <a:lnSpc>
              <a:spcPct val="90000"/>
            </a:lnSpc>
            <a:spcBef>
              <a:spcPct val="0"/>
            </a:spcBef>
            <a:spcAft>
              <a:spcPct val="35000"/>
            </a:spcAft>
            <a:buNone/>
          </a:pPr>
          <a:r>
            <a:rPr lang="en-US" sz="1600" i="0" kern="1200"/>
            <a:t>Integration with Clinical Workflows</a:t>
          </a:r>
          <a:endParaRPr lang="en-US" sz="1600" kern="1200"/>
        </a:p>
      </dsp:txBody>
      <dsp:txXfrm>
        <a:off x="258397" y="1234912"/>
        <a:ext cx="3248648" cy="426206"/>
      </dsp:txXfrm>
    </dsp:sp>
    <dsp:sp modelId="{5F628D73-4A56-4EFD-8270-990587B998D7}">
      <dsp:nvSpPr>
        <dsp:cNvPr id="0" name=""/>
        <dsp:cNvSpPr/>
      </dsp:nvSpPr>
      <dsp:spPr>
        <a:xfrm>
          <a:off x="0" y="2173775"/>
          <a:ext cx="470680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B1965-69C8-4805-9697-B95A27727131}">
      <dsp:nvSpPr>
        <dsp:cNvPr id="0" name=""/>
        <dsp:cNvSpPr/>
      </dsp:nvSpPr>
      <dsp:spPr>
        <a:xfrm>
          <a:off x="235340" y="1937615"/>
          <a:ext cx="329476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534" tIns="0" rIns="124534" bIns="0" numCol="1" spcCol="1270" anchor="ctr" anchorCtr="0">
          <a:noAutofit/>
        </a:bodyPr>
        <a:lstStyle/>
        <a:p>
          <a:pPr marL="0" lvl="0" indent="0" algn="l" defTabSz="711200">
            <a:lnSpc>
              <a:spcPct val="90000"/>
            </a:lnSpc>
            <a:spcBef>
              <a:spcPct val="0"/>
            </a:spcBef>
            <a:spcAft>
              <a:spcPct val="35000"/>
            </a:spcAft>
            <a:buNone/>
          </a:pPr>
          <a:r>
            <a:rPr lang="en-US" sz="1600" i="0" kern="1200"/>
            <a:t>Regulatory Approval</a:t>
          </a:r>
          <a:endParaRPr lang="en-US" sz="1600" kern="1200"/>
        </a:p>
      </dsp:txBody>
      <dsp:txXfrm>
        <a:off x="258397" y="1960672"/>
        <a:ext cx="3248648" cy="426206"/>
      </dsp:txXfrm>
    </dsp:sp>
    <dsp:sp modelId="{CC977124-E073-4036-BD24-BD0C11204AF8}">
      <dsp:nvSpPr>
        <dsp:cNvPr id="0" name=""/>
        <dsp:cNvSpPr/>
      </dsp:nvSpPr>
      <dsp:spPr>
        <a:xfrm>
          <a:off x="0" y="2899535"/>
          <a:ext cx="470680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E5CFA-2DBD-4DF3-8F74-E500A4AC1AC5}">
      <dsp:nvSpPr>
        <dsp:cNvPr id="0" name=""/>
        <dsp:cNvSpPr/>
      </dsp:nvSpPr>
      <dsp:spPr>
        <a:xfrm>
          <a:off x="235340" y="2663375"/>
          <a:ext cx="329476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534" tIns="0" rIns="124534" bIns="0" numCol="1" spcCol="1270" anchor="ctr" anchorCtr="0">
          <a:noAutofit/>
        </a:bodyPr>
        <a:lstStyle/>
        <a:p>
          <a:pPr marL="0" lvl="0" indent="0" algn="l" defTabSz="711200">
            <a:lnSpc>
              <a:spcPct val="90000"/>
            </a:lnSpc>
            <a:spcBef>
              <a:spcPct val="0"/>
            </a:spcBef>
            <a:spcAft>
              <a:spcPct val="35000"/>
            </a:spcAft>
            <a:buNone/>
          </a:pPr>
          <a:r>
            <a:rPr lang="en-US" sz="1600" i="0" kern="1200"/>
            <a:t>Bias and Generalizability</a:t>
          </a:r>
          <a:endParaRPr lang="en-US" sz="1600" kern="1200"/>
        </a:p>
      </dsp:txBody>
      <dsp:txXfrm>
        <a:off x="258397" y="2686432"/>
        <a:ext cx="3248648" cy="42620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8C82B-B696-4EFF-87A3-39AE698D725D}"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CE3C4-ABA5-4A4E-9430-547CA9634142}" type="slidenum">
              <a:rPr lang="en-US" smtClean="0"/>
              <a:t>‹#›</a:t>
            </a:fld>
            <a:endParaRPr lang="en-US"/>
          </a:p>
        </p:txBody>
      </p:sp>
    </p:spTree>
    <p:extLst>
      <p:ext uri="{BB962C8B-B14F-4D97-AF65-F5344CB8AC3E}">
        <p14:creationId xmlns:p14="http://schemas.microsoft.com/office/powerpoint/2010/main" val="271889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CECEC"/>
                </a:solidFill>
                <a:effectLst/>
                <a:highlight>
                  <a:srgbClr val="212121"/>
                </a:highlight>
                <a:latin typeface="Söhne"/>
              </a:rPr>
              <a:t>"Good evening, everyone. I’m Afshaan, and along with my teammates Ashwini and Bhargav, we present our project on enhancing diagnostic methods using AI and Big Data for pneumonia diagnosis. </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a:t>
            </a:fld>
            <a:endParaRPr lang="en-US"/>
          </a:p>
        </p:txBody>
      </p:sp>
    </p:spTree>
    <p:extLst>
      <p:ext uri="{BB962C8B-B14F-4D97-AF65-F5344CB8AC3E}">
        <p14:creationId xmlns:p14="http://schemas.microsoft.com/office/powerpoint/2010/main" val="870756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Shows how the Spark cluster is configured and monitored. The session details that Spark version 3.5.1 is in use, with a URL indicating the Spark Master's location. There are two active worker nodes in the cluster, This setup is typically used for distributed data processing, allowing for efficient handling of large datasets by dividing tasks across multiple nodes. The dashboard provides a clear overview of the cluster's health and resource allocation, essential for managing performance and workload distribution in real-time.</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12</a:t>
            </a:fld>
            <a:endParaRPr lang="en-US"/>
          </a:p>
        </p:txBody>
      </p:sp>
    </p:spTree>
    <p:extLst>
      <p:ext uri="{BB962C8B-B14F-4D97-AF65-F5344CB8AC3E}">
        <p14:creationId xmlns:p14="http://schemas.microsoft.com/office/powerpoint/2010/main" val="1260056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displays 25 sample X-ray images with predictions made by your AI model, labeled as either "Normal" or "Pneumonia." This visualization serves as a practical demonstration of the model's predictive capabilities, showing a variety of cases where the model has assessed the X-rays and assigned a diagnostic label based on the learned patterns. Each image is annotated directly beneath with the model's prediction, providing an immediate visual assessment of its accuracy in real-world scenarios.</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13</a:t>
            </a:fld>
            <a:endParaRPr lang="en-US"/>
          </a:p>
        </p:txBody>
      </p:sp>
    </p:spTree>
    <p:extLst>
      <p:ext uri="{BB962C8B-B14F-4D97-AF65-F5344CB8AC3E}">
        <p14:creationId xmlns:p14="http://schemas.microsoft.com/office/powerpoint/2010/main" val="17209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this example, the model successfully predicts a "normal" condition from an X-ray image,</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14</a:t>
            </a:fld>
            <a:endParaRPr lang="en-US"/>
          </a:p>
        </p:txBody>
      </p:sp>
    </p:spTree>
    <p:extLst>
      <p:ext uri="{BB962C8B-B14F-4D97-AF65-F5344CB8AC3E}">
        <p14:creationId xmlns:p14="http://schemas.microsoft.com/office/powerpoint/2010/main" val="2407981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Improved Diagnosis Accuracy:</a:t>
            </a:r>
            <a:r>
              <a:rPr lang="en-US" b="0" i="0" dirty="0">
                <a:solidFill>
                  <a:srgbClr val="ECECEC"/>
                </a:solidFill>
                <a:effectLst/>
                <a:highlight>
                  <a:srgbClr val="212121"/>
                </a:highlight>
                <a:latin typeface="Söhne"/>
              </a:rPr>
              <a:t> Leveraging AI can enhance the precision of diagnostic processes, reducing errors and improving patient outcomes.</a:t>
            </a:r>
          </a:p>
          <a:p>
            <a:pPr algn="l">
              <a:buFont typeface="+mj-lt"/>
              <a:buAutoNum type="arabicPeriod"/>
            </a:pPr>
            <a:r>
              <a:rPr lang="en-US" b="1" i="0" dirty="0">
                <a:solidFill>
                  <a:srgbClr val="ECECEC"/>
                </a:solidFill>
                <a:effectLst/>
                <a:highlight>
                  <a:srgbClr val="212121"/>
                </a:highlight>
                <a:latin typeface="Söhne"/>
              </a:rPr>
              <a:t>Remote Healthcare Delivery:</a:t>
            </a:r>
            <a:r>
              <a:rPr lang="en-US" b="0" i="0" dirty="0">
                <a:solidFill>
                  <a:srgbClr val="ECECEC"/>
                </a:solidFill>
                <a:effectLst/>
                <a:highlight>
                  <a:srgbClr val="212121"/>
                </a:highlight>
                <a:latin typeface="Söhne"/>
              </a:rPr>
              <a:t> AI models like the one you're developing can facilitate remote diagnostics, making healthcare more accessible to patients in remote or underserved areas.</a:t>
            </a:r>
          </a:p>
          <a:p>
            <a:pPr algn="l">
              <a:buFont typeface="+mj-lt"/>
              <a:buAutoNum type="arabicPeriod"/>
            </a:pPr>
            <a:r>
              <a:rPr lang="en-US" b="1" i="0" dirty="0">
                <a:solidFill>
                  <a:srgbClr val="ECECEC"/>
                </a:solidFill>
                <a:effectLst/>
                <a:highlight>
                  <a:srgbClr val="212121"/>
                </a:highlight>
                <a:latin typeface="Söhne"/>
              </a:rPr>
              <a:t>Customized Treatment Plans:</a:t>
            </a:r>
            <a:r>
              <a:rPr lang="en-US" b="0" i="0" dirty="0">
                <a:solidFill>
                  <a:srgbClr val="ECECEC"/>
                </a:solidFill>
                <a:effectLst/>
                <a:highlight>
                  <a:srgbClr val="212121"/>
                </a:highlight>
                <a:latin typeface="Söhne"/>
              </a:rPr>
              <a:t> AI can analyze vast amounts of data to tailor treatment plans to individual patients, improving the efficacy of medical interventions.</a:t>
            </a:r>
          </a:p>
          <a:p>
            <a:pPr algn="l">
              <a:buFont typeface="+mj-lt"/>
              <a:buAutoNum type="arabicPeriod"/>
            </a:pPr>
            <a:r>
              <a:rPr lang="en-US" b="1" i="0" dirty="0">
                <a:solidFill>
                  <a:srgbClr val="ECECEC"/>
                </a:solidFill>
                <a:effectLst/>
                <a:highlight>
                  <a:srgbClr val="212121"/>
                </a:highlight>
                <a:latin typeface="Söhne"/>
              </a:rPr>
              <a:t>Continuous Learning Models:</a:t>
            </a:r>
            <a:r>
              <a:rPr lang="en-US" b="0" i="0" dirty="0">
                <a:solidFill>
                  <a:srgbClr val="ECECEC"/>
                </a:solidFill>
                <a:effectLst/>
                <a:highlight>
                  <a:srgbClr val="212121"/>
                </a:highlight>
                <a:latin typeface="Söhne"/>
              </a:rPr>
              <a:t> Implementing models that continuously learn from new data can stay current with evolving medical knowledge and practices.</a:t>
            </a:r>
          </a:p>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16</a:t>
            </a:fld>
            <a:endParaRPr lang="en-US"/>
          </a:p>
        </p:txBody>
      </p:sp>
    </p:spTree>
    <p:extLst>
      <p:ext uri="{BB962C8B-B14F-4D97-AF65-F5344CB8AC3E}">
        <p14:creationId xmlns:p14="http://schemas.microsoft.com/office/powerpoint/2010/main" val="717277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Data Privacy and Security:</a:t>
            </a:r>
            <a:r>
              <a:rPr lang="en-US" b="0" i="0" dirty="0">
                <a:solidFill>
                  <a:srgbClr val="ECECEC"/>
                </a:solidFill>
                <a:effectLst/>
                <a:highlight>
                  <a:srgbClr val="212121"/>
                </a:highlight>
                <a:latin typeface="Söhne"/>
              </a:rPr>
              <a:t> Ensuring the confidentiality and security of patient data is paramount, especially as data breaches can have severe consequences.</a:t>
            </a:r>
          </a:p>
          <a:p>
            <a:pPr algn="l">
              <a:buFont typeface="+mj-lt"/>
              <a:buAutoNum type="arabicPeriod"/>
            </a:pPr>
            <a:r>
              <a:rPr lang="en-US" b="1" i="0" dirty="0">
                <a:solidFill>
                  <a:srgbClr val="ECECEC"/>
                </a:solidFill>
                <a:effectLst/>
                <a:highlight>
                  <a:srgbClr val="212121"/>
                </a:highlight>
                <a:latin typeface="Söhne"/>
              </a:rPr>
              <a:t>Integration with Clinical Workflows:</a:t>
            </a:r>
            <a:r>
              <a:rPr lang="en-US" b="0" i="0" dirty="0">
                <a:solidFill>
                  <a:srgbClr val="ECECEC"/>
                </a:solidFill>
                <a:effectLst/>
                <a:highlight>
                  <a:srgbClr val="212121"/>
                </a:highlight>
                <a:latin typeface="Söhne"/>
              </a:rPr>
              <a:t> AI tools must seamlessly integrate into existing clinical workflows without disrupting them, which can be complex and requires careful planning.</a:t>
            </a:r>
          </a:p>
          <a:p>
            <a:pPr algn="l">
              <a:buFont typeface="+mj-lt"/>
              <a:buAutoNum type="arabicPeriod"/>
            </a:pPr>
            <a:r>
              <a:rPr lang="en-US" b="1" i="0" dirty="0">
                <a:solidFill>
                  <a:srgbClr val="ECECEC"/>
                </a:solidFill>
                <a:effectLst/>
                <a:highlight>
                  <a:srgbClr val="212121"/>
                </a:highlight>
                <a:latin typeface="Söhne"/>
              </a:rPr>
              <a:t>Regulatory Approval:</a:t>
            </a:r>
            <a:r>
              <a:rPr lang="en-US" b="0" i="0" dirty="0">
                <a:solidFill>
                  <a:srgbClr val="ECECEC"/>
                </a:solidFill>
                <a:effectLst/>
                <a:highlight>
                  <a:srgbClr val="212121"/>
                </a:highlight>
                <a:latin typeface="Söhne"/>
              </a:rPr>
              <a:t> Gaining approval from regulatory bodies such as the FDA can be a lengthy and challenging process, particularly for tools that significantly impact patient care.</a:t>
            </a:r>
          </a:p>
          <a:p>
            <a:pPr algn="l">
              <a:buFont typeface="+mj-lt"/>
              <a:buAutoNum type="arabicPeriod"/>
            </a:pPr>
            <a:r>
              <a:rPr lang="en-US" b="1" i="0" dirty="0">
                <a:solidFill>
                  <a:srgbClr val="ECECEC"/>
                </a:solidFill>
                <a:effectLst/>
                <a:highlight>
                  <a:srgbClr val="212121"/>
                </a:highlight>
                <a:latin typeface="Söhne"/>
              </a:rPr>
              <a:t>Bias and Generalizability:</a:t>
            </a:r>
            <a:r>
              <a:rPr lang="en-US" b="0" i="0" dirty="0">
                <a:solidFill>
                  <a:srgbClr val="ECECEC"/>
                </a:solidFill>
                <a:effectLst/>
                <a:highlight>
                  <a:srgbClr val="212121"/>
                </a:highlight>
                <a:latin typeface="Söhne"/>
              </a:rPr>
              <a:t> AI models must be trained on diverse datasets to prevent bias and ensure they are generalizable across different populations.</a:t>
            </a:r>
          </a:p>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17</a:t>
            </a:fld>
            <a:endParaRPr lang="en-US"/>
          </a:p>
        </p:txBody>
      </p:sp>
    </p:spTree>
    <p:extLst>
      <p:ext uri="{BB962C8B-B14F-4D97-AF65-F5344CB8AC3E}">
        <p14:creationId xmlns:p14="http://schemas.microsoft.com/office/powerpoint/2010/main" val="222475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19</a:t>
            </a:fld>
            <a:endParaRPr lang="en-US"/>
          </a:p>
        </p:txBody>
      </p:sp>
    </p:spTree>
    <p:extLst>
      <p:ext uri="{BB962C8B-B14F-4D97-AF65-F5344CB8AC3E}">
        <p14:creationId xmlns:p14="http://schemas.microsoft.com/office/powerpoint/2010/main" val="117347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Our purpose is to achieve quicker and more accurate pneumonia diagnoses. We propose to develop an AI model that can interpret chest X-rays, utilize big data tools to handle large-scale image data efficiently, and implement distributed computing for rapid processing.</a:t>
            </a:r>
          </a:p>
          <a:p>
            <a:pPr algn="l"/>
            <a:r>
              <a:rPr lang="en-US" b="0" i="0" dirty="0">
                <a:solidFill>
                  <a:srgbClr val="ECECEC"/>
                </a:solidFill>
                <a:effectLst/>
                <a:highlight>
                  <a:srgbClr val="212121"/>
                </a:highlight>
                <a:latin typeface="Söhne"/>
              </a:rPr>
              <a:t>The core issue we’re addressing is the bottleneck caused by the massive influx of X-ray data, which significantly slows down traditional diagnostic processes. This delay can be detrimental, especially in urgent healthcare scenarios.</a:t>
            </a:r>
          </a:p>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2</a:t>
            </a:fld>
            <a:endParaRPr lang="en-US"/>
          </a:p>
        </p:txBody>
      </p:sp>
    </p:spTree>
    <p:extLst>
      <p:ext uri="{BB962C8B-B14F-4D97-AF65-F5344CB8AC3E}">
        <p14:creationId xmlns:p14="http://schemas.microsoft.com/office/powerpoint/2010/main" val="399795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Design an AI Model:</a:t>
            </a:r>
            <a:r>
              <a:rPr lang="en-US" b="0" i="0" dirty="0">
                <a:solidFill>
                  <a:srgbClr val="ECECEC"/>
                </a:solidFill>
                <a:effectLst/>
                <a:highlight>
                  <a:srgbClr val="212121"/>
                </a:highlight>
                <a:latin typeface="Söhne"/>
              </a:rPr>
              <a:t> Develop an AI model to accurately diagnose pneumonia from X-ray images.</a:t>
            </a:r>
          </a:p>
          <a:p>
            <a:pPr algn="l">
              <a:buFont typeface="+mj-lt"/>
              <a:buAutoNum type="arabicPeriod"/>
            </a:pPr>
            <a:r>
              <a:rPr lang="en-US" b="1" i="0" dirty="0">
                <a:solidFill>
                  <a:srgbClr val="ECECEC"/>
                </a:solidFill>
                <a:effectLst/>
                <a:highlight>
                  <a:srgbClr val="212121"/>
                </a:highlight>
                <a:latin typeface="Söhne"/>
              </a:rPr>
              <a:t>Manage Data Volume:</a:t>
            </a:r>
            <a:r>
              <a:rPr lang="en-US" b="0" i="0" dirty="0">
                <a:solidFill>
                  <a:srgbClr val="ECECEC"/>
                </a:solidFill>
                <a:effectLst/>
                <a:highlight>
                  <a:srgbClr val="212121"/>
                </a:highlight>
                <a:latin typeface="Söhne"/>
              </a:rPr>
              <a:t> Use big data infrastructure to efficiently handle large volumes of X-ray data.</a:t>
            </a:r>
          </a:p>
          <a:p>
            <a:pPr algn="l">
              <a:buFont typeface="+mj-lt"/>
              <a:buAutoNum type="arabicPeriod"/>
            </a:pPr>
            <a:r>
              <a:rPr lang="en-US" b="1" i="0" dirty="0">
                <a:solidFill>
                  <a:srgbClr val="ECECEC"/>
                </a:solidFill>
                <a:effectLst/>
                <a:highlight>
                  <a:srgbClr val="212121"/>
                </a:highlight>
                <a:latin typeface="Söhne"/>
              </a:rPr>
              <a:t>Reduce Diagnosis Time:</a:t>
            </a:r>
            <a:r>
              <a:rPr lang="en-US" b="0" i="0" dirty="0">
                <a:solidFill>
                  <a:srgbClr val="ECECEC"/>
                </a:solidFill>
                <a:effectLst/>
                <a:highlight>
                  <a:srgbClr val="212121"/>
                </a:highlight>
                <a:latin typeface="Söhne"/>
              </a:rPr>
              <a:t> Significantly cut down the time required for diagnosis compared to current methods.</a:t>
            </a:r>
          </a:p>
          <a:p>
            <a:pPr algn="l">
              <a:buFont typeface="+mj-lt"/>
              <a:buAutoNum type="arabicPeriod"/>
            </a:pPr>
            <a:r>
              <a:rPr lang="en-US" b="1" i="0" dirty="0">
                <a:solidFill>
                  <a:srgbClr val="ECECEC"/>
                </a:solidFill>
                <a:effectLst/>
                <a:highlight>
                  <a:srgbClr val="212121"/>
                </a:highlight>
                <a:latin typeface="Söhne"/>
              </a:rPr>
              <a:t>Improve Reliability:</a:t>
            </a:r>
            <a:r>
              <a:rPr lang="en-US" b="0" i="0" dirty="0">
                <a:solidFill>
                  <a:srgbClr val="ECECEC"/>
                </a:solidFill>
                <a:effectLst/>
                <a:highlight>
                  <a:srgbClr val="212121"/>
                </a:highlight>
                <a:latin typeface="Söhne"/>
              </a:rPr>
              <a:t> Enhance the reliability of X-ray interpretations with machine learning.</a:t>
            </a:r>
          </a:p>
          <a:p>
            <a:pPr algn="l">
              <a:buFont typeface="+mj-lt"/>
              <a:buAutoNum type="arabicPeriod"/>
            </a:pPr>
            <a:r>
              <a:rPr lang="en-US" b="1" i="0" dirty="0">
                <a:solidFill>
                  <a:srgbClr val="ECECEC"/>
                </a:solidFill>
                <a:effectLst/>
                <a:highlight>
                  <a:srgbClr val="212121"/>
                </a:highlight>
                <a:latin typeface="Söhne"/>
              </a:rPr>
              <a:t>Scalable Solution:</a:t>
            </a:r>
            <a:r>
              <a:rPr lang="en-US" b="0" i="0" dirty="0">
                <a:solidFill>
                  <a:srgbClr val="ECECEC"/>
                </a:solidFill>
                <a:effectLst/>
                <a:highlight>
                  <a:srgbClr val="212121"/>
                </a:highlight>
                <a:latin typeface="Söhne"/>
              </a:rPr>
              <a:t> Provide a scalable solution that can be adapted for various diagnostic needs.</a:t>
            </a:r>
          </a:p>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3</a:t>
            </a:fld>
            <a:endParaRPr lang="en-US"/>
          </a:p>
        </p:txBody>
      </p:sp>
    </p:spTree>
    <p:extLst>
      <p:ext uri="{BB962C8B-B14F-4D97-AF65-F5344CB8AC3E}">
        <p14:creationId xmlns:p14="http://schemas.microsoft.com/office/powerpoint/2010/main" val="259289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We utilized a dataset from Mendeley which consists of 5,863 X-ray images categorized into Pneumonia and Normal. This data is ingested into our Hadoop Distributed File System, ensuring efficient data management and scalability.</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4</a:t>
            </a:fld>
            <a:endParaRPr lang="en-US"/>
          </a:p>
        </p:txBody>
      </p:sp>
    </p:spTree>
    <p:extLst>
      <p:ext uri="{BB962C8B-B14F-4D97-AF65-F5344CB8AC3E}">
        <p14:creationId xmlns:p14="http://schemas.microsoft.com/office/powerpoint/2010/main" val="281684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In developing our AI-driven diagnostic model, we navigated several significant challenges. One of the foremost was </a:t>
            </a:r>
            <a:r>
              <a:rPr lang="en-US" b="1" i="0" dirty="0">
                <a:solidFill>
                  <a:srgbClr val="ECECEC"/>
                </a:solidFill>
                <a:effectLst/>
                <a:highlight>
                  <a:srgbClr val="212121"/>
                </a:highlight>
                <a:latin typeface="Söhne"/>
              </a:rPr>
              <a:t>DQL</a:t>
            </a:r>
            <a:r>
              <a:rPr lang="en-US" b="0" i="0" dirty="0">
                <a:solidFill>
                  <a:srgbClr val="ECECEC"/>
                </a:solidFill>
                <a:effectLst/>
                <a:highlight>
                  <a:srgbClr val="212121"/>
                </a:highlight>
                <a:latin typeface="Söhne"/>
              </a:rPr>
              <a:t>—ensuring high-resolution, accurately labeled X-ray images was critical for the efficacy of our AI model and posed a considerable challenge due to the diverse sources and varying qualities of the data.</a:t>
            </a:r>
          </a:p>
          <a:p>
            <a:pPr algn="l"/>
            <a:r>
              <a:rPr lang="en-US" b="0" i="0" dirty="0">
                <a:solidFill>
                  <a:srgbClr val="ECECEC"/>
                </a:solidFill>
                <a:effectLst/>
                <a:highlight>
                  <a:srgbClr val="212121"/>
                </a:highlight>
                <a:latin typeface="Söhne"/>
              </a:rPr>
              <a:t>However, a more pressing issue was </a:t>
            </a:r>
            <a:r>
              <a:rPr lang="en-US" b="1" i="0" dirty="0">
                <a:solidFill>
                  <a:srgbClr val="ECECEC"/>
                </a:solidFill>
                <a:effectLst/>
                <a:highlight>
                  <a:srgbClr val="212121"/>
                </a:highlight>
                <a:latin typeface="Söhne"/>
              </a:rPr>
              <a:t>DPS</a:t>
            </a:r>
            <a:r>
              <a:rPr lang="en-US" b="0" i="0" dirty="0">
                <a:solidFill>
                  <a:srgbClr val="ECECEC"/>
                </a:solidFill>
                <a:effectLst/>
                <a:highlight>
                  <a:srgbClr val="212121"/>
                </a:highlight>
                <a:latin typeface="Söhne"/>
              </a:rPr>
              <a:t>. Unlike other types of data, medical datasets come with stringent privacy requirements. A particular challenge we faced was the scarcity of open data; much of the data needed for comprehensive training of our model was private and secured, limiting our access to a broader array of datasets. Lastly, </a:t>
            </a:r>
            <a:r>
              <a:rPr lang="en-US" b="1" i="0" dirty="0">
                <a:solidFill>
                  <a:srgbClr val="ECECEC"/>
                </a:solidFill>
                <a:effectLst/>
                <a:highlight>
                  <a:srgbClr val="212121"/>
                </a:highlight>
                <a:latin typeface="Söhne"/>
              </a:rPr>
              <a:t>DVS</a:t>
            </a:r>
            <a:r>
              <a:rPr lang="en-US" b="0" i="0" dirty="0">
                <a:solidFill>
                  <a:srgbClr val="ECECEC"/>
                </a:solidFill>
                <a:effectLst/>
                <a:highlight>
                  <a:srgbClr val="212121"/>
                </a:highlight>
                <a:latin typeface="Söhne"/>
              </a:rPr>
              <a:t>—managing the large volume of data efficiently and ensuring our system could scale effectively was crucial. By leveraging distributed computing technologies like Hadoop and Spark, we addressed these issues, ensuring our diagnostic tool could handle increasing data loads and remain scalable as demands grow.</a:t>
            </a:r>
          </a:p>
          <a:p>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5</a:t>
            </a:fld>
            <a:endParaRPr lang="en-US"/>
          </a:p>
        </p:txBody>
      </p:sp>
    </p:spTree>
    <p:extLst>
      <p:ext uri="{BB962C8B-B14F-4D97-AF65-F5344CB8AC3E}">
        <p14:creationId xmlns:p14="http://schemas.microsoft.com/office/powerpoint/2010/main" val="22840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For our project, we employed Hadoop HDFS for data storage, Apache Spark for data processing, and Python with </a:t>
            </a:r>
            <a:r>
              <a:rPr lang="en-US" b="0" i="0" dirty="0" err="1">
                <a:solidFill>
                  <a:srgbClr val="ECECEC"/>
                </a:solidFill>
                <a:effectLst/>
                <a:highlight>
                  <a:srgbClr val="212121"/>
                </a:highlight>
                <a:latin typeface="Söhne"/>
              </a:rPr>
              <a:t>Jupyter</a:t>
            </a:r>
            <a:r>
              <a:rPr lang="en-US" b="0" i="0" dirty="0">
                <a:solidFill>
                  <a:srgbClr val="ECECEC"/>
                </a:solidFill>
                <a:effectLst/>
                <a:highlight>
                  <a:srgbClr val="212121"/>
                </a:highlight>
                <a:latin typeface="Söhne"/>
              </a:rPr>
              <a:t> Notebook for developing our Convolutional Neural Network (CNN) model, which is particularly effective for image-based data.</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6</a:t>
            </a:fld>
            <a:endParaRPr lang="en-US"/>
          </a:p>
        </p:txBody>
      </p:sp>
    </p:spTree>
    <p:extLst>
      <p:ext uri="{BB962C8B-B14F-4D97-AF65-F5344CB8AC3E}">
        <p14:creationId xmlns:p14="http://schemas.microsoft.com/office/powerpoint/2010/main" val="201107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our </a:t>
            </a:r>
            <a:r>
              <a:rPr lang="en-US" b="1" i="0" dirty="0">
                <a:solidFill>
                  <a:srgbClr val="ECECEC"/>
                </a:solidFill>
                <a:effectLst/>
                <a:highlight>
                  <a:srgbClr val="212121"/>
                </a:highlight>
                <a:latin typeface="Söhne"/>
              </a:rPr>
              <a:t>Data Source</a:t>
            </a:r>
            <a:r>
              <a:rPr lang="en-US" b="0" i="0" dirty="0">
                <a:solidFill>
                  <a:srgbClr val="ECECEC"/>
                </a:solidFill>
                <a:effectLst/>
                <a:highlight>
                  <a:srgbClr val="212121"/>
                </a:highlight>
                <a:latin typeface="Söhne"/>
              </a:rPr>
              <a:t> is the X-Ray Predictive Analytics Dataset, Moving to the </a:t>
            </a:r>
            <a:r>
              <a:rPr lang="en-US" b="1" i="0" dirty="0">
                <a:solidFill>
                  <a:srgbClr val="ECECEC"/>
                </a:solidFill>
                <a:effectLst/>
                <a:highlight>
                  <a:srgbClr val="212121"/>
                </a:highlight>
                <a:latin typeface="Söhne"/>
              </a:rPr>
              <a:t>Storage</a:t>
            </a:r>
            <a:r>
              <a:rPr lang="en-US" b="0" i="0" dirty="0">
                <a:solidFill>
                  <a:srgbClr val="ECECEC"/>
                </a:solidFill>
                <a:effectLst/>
                <a:highlight>
                  <a:srgbClr val="212121"/>
                </a:highlight>
                <a:latin typeface="Söhne"/>
              </a:rPr>
              <a:t> column, you can see we utilize both local and distributed systems. data is initially stored locally and then directly uploaded to HDFS, allowing us to leverage its robustness for large-scale data management. We then initiate a </a:t>
            </a:r>
            <a:r>
              <a:rPr lang="en-US" b="1" i="0" dirty="0">
                <a:solidFill>
                  <a:srgbClr val="ECECEC"/>
                </a:solidFill>
                <a:effectLst/>
                <a:highlight>
                  <a:srgbClr val="212121"/>
                </a:highlight>
                <a:latin typeface="Söhne"/>
              </a:rPr>
              <a:t>Spark Session</a:t>
            </a:r>
            <a:r>
              <a:rPr lang="en-US" b="0" i="0" dirty="0">
                <a:solidFill>
                  <a:srgbClr val="ECECEC"/>
                </a:solidFill>
                <a:effectLst/>
                <a:highlight>
                  <a:srgbClr val="212121"/>
                </a:highlight>
                <a:latin typeface="Söhne"/>
              </a:rPr>
              <a:t> to process this data. This setup efficiently combines data processing with advanced analytics, allowing us to handle complex operations within a distributed computing environment. Once processed, these images are stored back into HDFS in a structured format suitable for machine learning. This storage approach not only facilitates quick retrieval but also ensures that our data is ready for the next stage—training our AI model using TensorFlow and Spark </a:t>
            </a:r>
            <a:r>
              <a:rPr lang="en-US" b="0" i="0" dirty="0" err="1">
                <a:solidFill>
                  <a:srgbClr val="ECECEC"/>
                </a:solidFill>
                <a:effectLst/>
                <a:highlight>
                  <a:srgbClr val="212121"/>
                </a:highlight>
                <a:latin typeface="Söhne"/>
              </a:rPr>
              <a:t>MLlib</a:t>
            </a:r>
            <a:r>
              <a:rPr lang="en-US" b="0" i="0" dirty="0">
                <a:solidFill>
                  <a:srgbClr val="ECECEC"/>
                </a:solidFill>
                <a:effectLst/>
                <a:highlight>
                  <a:srgbClr val="212121"/>
                </a:highlight>
                <a:latin typeface="Söhne"/>
              </a:rPr>
              <a:t>. </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7</a:t>
            </a:fld>
            <a:endParaRPr lang="en-US"/>
          </a:p>
        </p:txBody>
      </p:sp>
    </p:spTree>
    <p:extLst>
      <p:ext uri="{BB962C8B-B14F-4D97-AF65-F5344CB8AC3E}">
        <p14:creationId xmlns:p14="http://schemas.microsoft.com/office/powerpoint/2010/main" val="166226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The CNN uses layers of convolution, pooling, and full connections to process image data. This architecture is inspired by the human brain's visual processing capabilities, capturing spatial hierarchies and ensuring our model's effectiveness in diagnosing pneumonia.</a:t>
            </a:r>
            <a:endParaRPr dirty="0"/>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shows the root directory within HDFS where our project's data is initially stored. This includes directories for each type of data handling, such as raw and processed data, each meticulously labeled and structured to ensure efficient data retrieval and storage. Processed data is organized. Here, datasets are further categorized into 'Normal' and 'Pneumonia,' corresponding to our labels. This organization supports our data processing applications in accessing the right data quickly and efficiently.</a:t>
            </a:r>
            <a:endParaRPr lang="en-IN" dirty="0"/>
          </a:p>
        </p:txBody>
      </p:sp>
      <p:sp>
        <p:nvSpPr>
          <p:cNvPr id="4" name="Slide Number Placeholder 3"/>
          <p:cNvSpPr>
            <a:spLocks noGrp="1"/>
          </p:cNvSpPr>
          <p:nvPr>
            <p:ph type="sldNum" sz="quarter" idx="5"/>
          </p:nvPr>
        </p:nvSpPr>
        <p:spPr/>
        <p:txBody>
          <a:bodyPr/>
          <a:lstStyle/>
          <a:p>
            <a:fld id="{33BCE3C4-ABA5-4A4E-9430-547CA9634142}" type="slidenum">
              <a:rPr lang="en-US" smtClean="0"/>
              <a:t>11</a:t>
            </a:fld>
            <a:endParaRPr lang="en-US"/>
          </a:p>
        </p:txBody>
      </p:sp>
    </p:spTree>
    <p:extLst>
      <p:ext uri="{BB962C8B-B14F-4D97-AF65-F5344CB8AC3E}">
        <p14:creationId xmlns:p14="http://schemas.microsoft.com/office/powerpoint/2010/main" val="58257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DE1A-EACF-22F3-6CC5-87F472350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D2EE71-7455-E16F-7311-9146252B94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2364D-4C10-CD04-7C52-A8DDBFB6E5FE}"/>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C458494A-65B1-8D21-858B-E285658BD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72DA4-57A8-26B9-7981-9BFBC370168F}"/>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666057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59C-1251-12C7-D025-0EF7935A5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C86517-09F7-C0C4-359F-1A48FC46F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0996C-7F6F-D338-585C-3B4E79B502A9}"/>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EE454D75-E1A5-B734-8E31-848507CD6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9FF73-6DD3-EE92-A209-9388E0F71F5B}"/>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1214437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80A6A-3290-8F69-F50E-B2836FAAAB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05680-F2A3-67D1-C1B0-2143FFFF1B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2E952-B38A-77D6-3455-A5E148A1597D}"/>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71B3473B-339E-A5FA-D233-28B2881B1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F1AA4-2E75-D14D-AD5F-35B70E92D4EC}"/>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197357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183E-7E24-76BF-CF44-6080EA6B0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72496-5FA9-00B7-AB0F-FB17E13DD4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205A8-03F5-2275-5BF0-3BD61A938BB1}"/>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CF177736-9B39-3C14-DC1A-AA33F7CBC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74E1-2C74-B1C1-F47F-E224CEE70EEE}"/>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1389494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8D96-7D86-6408-6E7C-AB322E5E6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356282-ACC8-9216-CDAE-CDA187960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EDD5BB-312C-2FD6-D67E-0C8BC8792FA4}"/>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E83A67FC-7C4A-95D3-F6C2-FB14D171D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576BA-CA6C-A091-CFA4-A27C43DE0218}"/>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10668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77AC-EAC0-499E-641F-83D443847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6D8C0-30AD-85EF-28AF-D5C498FA47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D582EB-8B6F-C687-BB44-9DBEF4D947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C1E71-302D-7679-8AD9-15AEADBAB27A}"/>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6" name="Footer Placeholder 5">
            <a:extLst>
              <a:ext uri="{FF2B5EF4-FFF2-40B4-BE49-F238E27FC236}">
                <a16:creationId xmlns:a16="http://schemas.microsoft.com/office/drawing/2014/main" id="{F3F61D48-8416-A646-403B-D47F28ACB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41566-2CD0-6AFA-0042-86D6E97B0C1E}"/>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369556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A0E1-4712-7583-979A-C9A7956831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61092D-6F71-3025-B72E-FE0BBF7BA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C429D2-C770-6EC0-0C2C-AA5CF1AB5C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23F755-8CD3-6DC1-F8AC-91F5FA2E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93E86-0377-9512-1433-64933E18DB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AB69F-CB29-4B0F-8011-DFCDC7153455}"/>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8" name="Footer Placeholder 7">
            <a:extLst>
              <a:ext uri="{FF2B5EF4-FFF2-40B4-BE49-F238E27FC236}">
                <a16:creationId xmlns:a16="http://schemas.microsoft.com/office/drawing/2014/main" id="{722659A1-AC84-57C6-410D-6938E4B54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DFC00A-CE1E-28D3-70EF-B4112722E86E}"/>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2404902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D0F1-B8C3-3B04-2D7C-7C39185A6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AF76D2-427C-482D-64EF-D240169F59AA}"/>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4" name="Footer Placeholder 3">
            <a:extLst>
              <a:ext uri="{FF2B5EF4-FFF2-40B4-BE49-F238E27FC236}">
                <a16:creationId xmlns:a16="http://schemas.microsoft.com/office/drawing/2014/main" id="{5450B0B6-49E1-E58F-56D3-451FCAEEA4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820D57-F875-C8AC-0BE4-BC52695ED668}"/>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3467029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01F655-E13C-4CD5-DD6B-8544DC53A359}"/>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3" name="Footer Placeholder 2">
            <a:extLst>
              <a:ext uri="{FF2B5EF4-FFF2-40B4-BE49-F238E27FC236}">
                <a16:creationId xmlns:a16="http://schemas.microsoft.com/office/drawing/2014/main" id="{64538764-279F-7133-A9AE-E2BD956A86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BE7235-AD91-64D5-AB33-C075B6CDE5C7}"/>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42590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809A-FB33-9E5E-E861-391687CCCF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0085F-0D26-FFBB-2176-3119EE8C0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8328E-A33E-C6DB-F053-AA45B0AA2A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513D9-8CD8-1DCF-447E-DAC27799E754}"/>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6" name="Footer Placeholder 5">
            <a:extLst>
              <a:ext uri="{FF2B5EF4-FFF2-40B4-BE49-F238E27FC236}">
                <a16:creationId xmlns:a16="http://schemas.microsoft.com/office/drawing/2014/main" id="{B8AE0C7D-0927-9659-1219-3ED27D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87285-9651-A33D-FAED-C126534DACE0}"/>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389426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2805-3EE0-FFDF-6DB7-2F6671A39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F8CD00-83D3-2520-6401-A6D27D1AF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91BDFB-FF33-5507-9321-23018F1A0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4F4BCE-7A3A-D38E-9B42-32956A2636FE}"/>
              </a:ext>
            </a:extLst>
          </p:cNvPr>
          <p:cNvSpPr>
            <a:spLocks noGrp="1"/>
          </p:cNvSpPr>
          <p:nvPr>
            <p:ph type="dt" sz="half" idx="10"/>
          </p:nvPr>
        </p:nvSpPr>
        <p:spPr/>
        <p:txBody>
          <a:bodyPr/>
          <a:lstStyle/>
          <a:p>
            <a:fld id="{B6D8A0D3-1E51-4FCF-B249-129F0BEBB5A9}" type="datetimeFigureOut">
              <a:rPr lang="en-US" smtClean="0"/>
              <a:t>5/9/2024</a:t>
            </a:fld>
            <a:endParaRPr lang="en-US"/>
          </a:p>
        </p:txBody>
      </p:sp>
      <p:sp>
        <p:nvSpPr>
          <p:cNvPr id="6" name="Footer Placeholder 5">
            <a:extLst>
              <a:ext uri="{FF2B5EF4-FFF2-40B4-BE49-F238E27FC236}">
                <a16:creationId xmlns:a16="http://schemas.microsoft.com/office/drawing/2014/main" id="{D1ADDCC5-DE5C-A58E-BDB3-30E2B95C86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7DE31-F2D2-9870-3044-3002A7A0CBDB}"/>
              </a:ext>
            </a:extLst>
          </p:cNvPr>
          <p:cNvSpPr>
            <a:spLocks noGrp="1"/>
          </p:cNvSpPr>
          <p:nvPr>
            <p:ph type="sldNum" sz="quarter" idx="12"/>
          </p:nvPr>
        </p:nvSpPr>
        <p:spPr/>
        <p:txBody>
          <a:bodyPr/>
          <a:lstStyle/>
          <a:p>
            <a:fld id="{2AD4D53B-F686-4151-B628-2F34BD0113C4}" type="slidenum">
              <a:rPr lang="en-US" smtClean="0"/>
              <a:t>‹#›</a:t>
            </a:fld>
            <a:endParaRPr lang="en-US"/>
          </a:p>
        </p:txBody>
      </p:sp>
    </p:spTree>
    <p:extLst>
      <p:ext uri="{BB962C8B-B14F-4D97-AF65-F5344CB8AC3E}">
        <p14:creationId xmlns:p14="http://schemas.microsoft.com/office/powerpoint/2010/main" val="307199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06CC8B-47BB-CE78-6227-E08D7897E8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384501-C780-4A75-CE32-4C26E90E3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31247-1CA4-2C3A-0C68-F789F6D47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8A0D3-1E51-4FCF-B249-129F0BEBB5A9}" type="datetimeFigureOut">
              <a:rPr lang="en-US" smtClean="0"/>
              <a:t>5/9/2024</a:t>
            </a:fld>
            <a:endParaRPr lang="en-US"/>
          </a:p>
        </p:txBody>
      </p:sp>
      <p:sp>
        <p:nvSpPr>
          <p:cNvPr id="5" name="Footer Placeholder 4">
            <a:extLst>
              <a:ext uri="{FF2B5EF4-FFF2-40B4-BE49-F238E27FC236}">
                <a16:creationId xmlns:a16="http://schemas.microsoft.com/office/drawing/2014/main" id="{77DF727A-D69D-AFA6-78CD-9F4F6A224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3BD46F-DE64-F336-6B31-7E6D026223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4D53B-F686-4151-B628-2F34BD0113C4}" type="slidenum">
              <a:rPr lang="en-US" smtClean="0"/>
              <a:t>‹#›</a:t>
            </a:fld>
            <a:endParaRPr lang="en-US"/>
          </a:p>
        </p:txBody>
      </p:sp>
    </p:spTree>
    <p:extLst>
      <p:ext uri="{BB962C8B-B14F-4D97-AF65-F5344CB8AC3E}">
        <p14:creationId xmlns:p14="http://schemas.microsoft.com/office/powerpoint/2010/main" val="1897569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jpe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DataEngineeer/how-to-set-up-hadoop-on-windows-a-step-by-step-guide-37d1ab4bee57" TargetMode="External"/><Relationship Id="rId2" Type="http://schemas.openxmlformats.org/officeDocument/2006/relationships/hyperlink" Target="https://doi.org/10.17632/rscbjbr9sj.2" TargetMode="External"/><Relationship Id="rId1" Type="http://schemas.openxmlformats.org/officeDocument/2006/relationships/slideLayout" Target="../slideLayouts/slideLayout1.xml"/><Relationship Id="rId5" Type="http://schemas.openxmlformats.org/officeDocument/2006/relationships/hyperlink" Target="https://doi.org/10.1016/j.bbe.2022.08.001" TargetMode="External"/><Relationship Id="rId4" Type="http://schemas.openxmlformats.org/officeDocument/2006/relationships/hyperlink" Target="https://www.youtube.com/watch?v=wEEpULTvkZ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data.mendeley.com/datasets/rscbjbr9sj/2"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What Is Pneumonia? Symptoms, Causes, Diagnosis, Treatment, and Prevention">
            <a:extLst>
              <a:ext uri="{FF2B5EF4-FFF2-40B4-BE49-F238E27FC236}">
                <a16:creationId xmlns:a16="http://schemas.microsoft.com/office/drawing/2014/main" id="{39F02841-8629-63CC-8BB9-F1B0C95525C7}"/>
              </a:ext>
            </a:extLst>
          </p:cNvPr>
          <p:cNvPicPr>
            <a:picLocks noChangeAspect="1" noChangeArrowheads="1"/>
          </p:cNvPicPr>
          <p:nvPr/>
        </p:nvPicPr>
        <p:blipFill>
          <a:blip r:embed="rId3">
            <a:alphaModFix amt="29000"/>
            <a:extLst>
              <a:ext uri="{BEBA8EAE-BF5A-486C-A8C5-ECC9F3942E4B}">
                <a14:imgProps xmlns:a14="http://schemas.microsoft.com/office/drawing/2010/main">
                  <a14:imgLayer r:embed="rId4">
                    <a14:imgEffect>
                      <a14:sharpenSoften amount="-100000"/>
                    </a14:imgEffect>
                    <a14:imgEffect>
                      <a14:colorTemperature colorTemp="6221"/>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12700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EB815-ECFB-DFC1-60D3-2470653D427F}"/>
              </a:ext>
            </a:extLst>
          </p:cNvPr>
          <p:cNvSpPr txBox="1"/>
          <p:nvPr/>
        </p:nvSpPr>
        <p:spPr>
          <a:xfrm>
            <a:off x="600074" y="485774"/>
            <a:ext cx="11315702" cy="1323439"/>
          </a:xfrm>
          <a:prstGeom prst="rect">
            <a:avLst/>
          </a:prstGeom>
          <a:noFill/>
        </p:spPr>
        <p:txBody>
          <a:bodyPr wrap="square" rtlCol="0">
            <a:spAutoFit/>
          </a:bodyPr>
          <a:lstStyle/>
          <a:p>
            <a:pPr algn="ctr"/>
            <a:r>
              <a:rPr lang="en-US" sz="4000" b="1" dirty="0">
                <a:latin typeface="Palatino Linotype" panose="02040502050505030304" pitchFamily="18" charset="0"/>
                <a:ea typeface="Calibri" panose="020F0502020204030204" pitchFamily="34" charset="0"/>
                <a:cs typeface="Calibri" panose="020F0502020204030204" pitchFamily="34" charset="0"/>
              </a:rPr>
              <a:t>X-Ray Predictive Analytics</a:t>
            </a:r>
            <a:r>
              <a:rPr lang="it-IT" sz="4000" b="1" dirty="0">
                <a:latin typeface="Palatino Linotype" panose="02040502050505030304" pitchFamily="18" charset="0"/>
                <a:ea typeface="Calibri" panose="020F0502020204030204" pitchFamily="34" charset="0"/>
                <a:cs typeface="Calibri" panose="020F0502020204030204" pitchFamily="34" charset="0"/>
              </a:rPr>
              <a:t>:Utilizing AI &amp; Big Data for Pneumonia Diagnosis</a:t>
            </a:r>
            <a:endParaRPr lang="en-US" sz="4000" b="1" dirty="0">
              <a:latin typeface="Palatino Linotype" panose="02040502050505030304" pitchFamily="18"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EDBFE7D-0C25-4B1A-168C-B60844EB7EFC}"/>
              </a:ext>
            </a:extLst>
          </p:cNvPr>
          <p:cNvSpPr txBox="1"/>
          <p:nvPr/>
        </p:nvSpPr>
        <p:spPr>
          <a:xfrm>
            <a:off x="472484" y="3747254"/>
            <a:ext cx="7331814" cy="1569660"/>
          </a:xfrm>
          <a:prstGeom prst="rect">
            <a:avLst/>
          </a:prstGeom>
          <a:noFill/>
        </p:spPr>
        <p:txBody>
          <a:bodyPr wrap="square" rtlCol="0">
            <a:spAutoFit/>
          </a:bodyPr>
          <a:lstStyle/>
          <a:p>
            <a:r>
              <a:rPr lang="en-US" sz="3200" dirty="0" err="1">
                <a:latin typeface="Palatino Linotype" panose="02040502050505030304" pitchFamily="18" charset="0"/>
              </a:rPr>
              <a:t>Afshaan</a:t>
            </a:r>
            <a:r>
              <a:rPr lang="en-US" sz="3200" dirty="0">
                <a:latin typeface="Palatino Linotype" panose="02040502050505030304" pitchFamily="18" charset="0"/>
              </a:rPr>
              <a:t> Khan (VR01053) </a:t>
            </a:r>
          </a:p>
          <a:p>
            <a:r>
              <a:rPr lang="en-US" sz="3200" dirty="0">
                <a:latin typeface="Palatino Linotype" panose="02040502050505030304" pitchFamily="18" charset="0"/>
              </a:rPr>
              <a:t>Ashwini Koppula(CM93092)</a:t>
            </a:r>
          </a:p>
          <a:p>
            <a:r>
              <a:rPr lang="en-US" sz="3200" dirty="0">
                <a:latin typeface="Palatino Linotype" panose="02040502050505030304" pitchFamily="18" charset="0"/>
              </a:rPr>
              <a:t>Bhargav Reddy </a:t>
            </a:r>
            <a:r>
              <a:rPr lang="en-US" sz="3200" dirty="0" err="1">
                <a:latin typeface="Palatino Linotype" panose="02040502050505030304" pitchFamily="18" charset="0"/>
              </a:rPr>
              <a:t>Kummetha</a:t>
            </a:r>
            <a:r>
              <a:rPr lang="en-US" sz="3200" dirty="0">
                <a:solidFill>
                  <a:schemeClr val="dk1"/>
                </a:solidFill>
                <a:latin typeface="Palatino Linotype" panose="02040502050505030304" pitchFamily="18" charset="0"/>
                <a:ea typeface="Calibri"/>
                <a:cs typeface="Calibri"/>
                <a:sym typeface="Calibri"/>
              </a:rPr>
              <a:t> (AN85258)</a:t>
            </a:r>
            <a:endParaRPr lang="en-US" sz="3200" dirty="0">
              <a:latin typeface="Palatino Linotype" panose="02040502050505030304" pitchFamily="18" charset="0"/>
            </a:endParaRPr>
          </a:p>
        </p:txBody>
      </p:sp>
      <p:sp>
        <p:nvSpPr>
          <p:cNvPr id="8" name="TextBox 7">
            <a:extLst>
              <a:ext uri="{FF2B5EF4-FFF2-40B4-BE49-F238E27FC236}">
                <a16:creationId xmlns:a16="http://schemas.microsoft.com/office/drawing/2014/main" id="{6CB6564B-8F6A-B79C-3C73-608BFBC1DE4C}"/>
              </a:ext>
            </a:extLst>
          </p:cNvPr>
          <p:cNvSpPr txBox="1"/>
          <p:nvPr/>
        </p:nvSpPr>
        <p:spPr>
          <a:xfrm>
            <a:off x="2986088" y="5186363"/>
            <a:ext cx="5900737" cy="62865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D34AD7A2-5BF0-A876-042E-C1179FABD477}"/>
              </a:ext>
            </a:extLst>
          </p:cNvPr>
          <p:cNvSpPr txBox="1"/>
          <p:nvPr/>
        </p:nvSpPr>
        <p:spPr>
          <a:xfrm>
            <a:off x="472484" y="5575071"/>
            <a:ext cx="6481210" cy="646331"/>
          </a:xfrm>
          <a:prstGeom prst="rect">
            <a:avLst/>
          </a:prstGeom>
          <a:noFill/>
        </p:spPr>
        <p:txBody>
          <a:bodyPr wrap="square" rtlCol="0">
            <a:spAutoFit/>
          </a:bodyPr>
          <a:lstStyle/>
          <a:p>
            <a:r>
              <a:rPr lang="en-US" sz="3600" dirty="0">
                <a:latin typeface="Palatino Linotype" panose="02040502050505030304" pitchFamily="18" charset="0"/>
                <a:ea typeface="Calibri" panose="020F0502020204030204" pitchFamily="34" charset="0"/>
                <a:cs typeface="Calibri" panose="020F0502020204030204" pitchFamily="34" charset="0"/>
              </a:rPr>
              <a:t>Guided by </a:t>
            </a:r>
            <a:r>
              <a:rPr lang="en-US" sz="3600" b="0" i="0" dirty="0">
                <a:solidFill>
                  <a:srgbClr val="2D3B45"/>
                </a:solidFill>
                <a:effectLst/>
                <a:latin typeface="Palatino Linotype" panose="02040502050505030304" pitchFamily="18" charset="0"/>
                <a:ea typeface="Calibri" panose="020F0502020204030204" pitchFamily="34" charset="0"/>
                <a:cs typeface="Calibri" panose="020F0502020204030204" pitchFamily="34" charset="0"/>
              </a:rPr>
              <a:t>Dr. Najam Hassan</a:t>
            </a:r>
            <a:endParaRPr lang="en-US" sz="3600" dirty="0">
              <a:latin typeface="Palatino Linotype" panose="0204050205050503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0446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594550-23FF-C942-9D27-F6D218954492}"/>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Palatino Linotype" panose="02040502050505030304" pitchFamily="18" charset="0"/>
                <a:ea typeface="+mj-ea"/>
                <a:cs typeface="+mj-cs"/>
              </a:rPr>
              <a:t>CNN Algorithm</a:t>
            </a:r>
          </a:p>
        </p:txBody>
      </p:sp>
      <p:pic>
        <p:nvPicPr>
          <p:cNvPr id="3" name="Google Shape;167;g2c287c59063_0_12">
            <a:extLst>
              <a:ext uri="{FF2B5EF4-FFF2-40B4-BE49-F238E27FC236}">
                <a16:creationId xmlns:a16="http://schemas.microsoft.com/office/drawing/2014/main" id="{1F2B260C-2962-FA0E-AC62-2E47832F40CC}"/>
              </a:ext>
            </a:extLst>
          </p:cNvPr>
          <p:cNvPicPr preferRelativeResize="0"/>
          <p:nvPr/>
        </p:nvPicPr>
        <p:blipFill>
          <a:blip r:embed="rId2"/>
          <a:stretch>
            <a:fillRect/>
          </a:stretch>
        </p:blipFill>
        <p:spPr>
          <a:xfrm>
            <a:off x="432225" y="2351646"/>
            <a:ext cx="11327549" cy="3681453"/>
          </a:xfrm>
          <a:prstGeom prst="rect">
            <a:avLst/>
          </a:prstGeom>
          <a:noFill/>
        </p:spPr>
      </p:pic>
    </p:spTree>
    <p:extLst>
      <p:ext uri="{BB962C8B-B14F-4D97-AF65-F5344CB8AC3E}">
        <p14:creationId xmlns:p14="http://schemas.microsoft.com/office/powerpoint/2010/main" val="265090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7553F3-F259-F81C-381F-43E9BF3A9DE6}"/>
              </a:ext>
            </a:extLst>
          </p:cNvPr>
          <p:cNvSpPr txBox="1">
            <a:spLocks/>
          </p:cNvSpPr>
          <p:nvPr/>
        </p:nvSpPr>
        <p:spPr>
          <a:xfrm>
            <a:off x="638881" y="417576"/>
            <a:ext cx="11386542" cy="12793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000" b="1" kern="1200" dirty="0">
                <a:solidFill>
                  <a:schemeClr val="tx1"/>
                </a:solidFill>
                <a:latin typeface="Palatino Linotype" panose="02040502050505030304" pitchFamily="18" charset="0"/>
              </a:rPr>
              <a:t>Reports, Insights, and Recommendations:</a:t>
            </a:r>
          </a:p>
          <a:p>
            <a:pPr>
              <a:spcAft>
                <a:spcPts val="600"/>
              </a:spcAft>
            </a:pPr>
            <a:endParaRPr lang="en-US" sz="4000" b="1" kern="1200" dirty="0">
              <a:solidFill>
                <a:schemeClr val="tx1"/>
              </a:solidFill>
              <a:latin typeface="+mj-lt"/>
              <a:ea typeface="+mj-ea"/>
              <a:cs typeface="+mj-cs"/>
            </a:endParaRPr>
          </a:p>
        </p:txBody>
      </p:sp>
      <p:sp>
        <p:nvSpPr>
          <p:cNvPr id="5" name="Title 1">
            <a:extLst>
              <a:ext uri="{FF2B5EF4-FFF2-40B4-BE49-F238E27FC236}">
                <a16:creationId xmlns:a16="http://schemas.microsoft.com/office/drawing/2014/main" id="{0B379EAA-2D41-3E96-3684-9B12038DB92B}"/>
              </a:ext>
            </a:extLst>
          </p:cNvPr>
          <p:cNvSpPr txBox="1">
            <a:spLocks/>
          </p:cNvSpPr>
          <p:nvPr/>
        </p:nvSpPr>
        <p:spPr>
          <a:xfrm>
            <a:off x="638881" y="717755"/>
            <a:ext cx="10909643" cy="17337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1000"/>
              </a:spcBef>
            </a:pPr>
            <a:r>
              <a:rPr lang="en-US" sz="2400" b="1" kern="1200" dirty="0">
                <a:solidFill>
                  <a:schemeClr val="tx1"/>
                </a:solidFill>
                <a:latin typeface="Palatino Linotype" panose="02040502050505030304" pitchFamily="18" charset="0"/>
                <a:ea typeface="+mn-ea"/>
                <a:cs typeface="+mn-cs"/>
              </a:rPr>
              <a:t>Data Storage in HDFS:</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047CBB-A753-F5EB-3531-33B18AF1108B}"/>
              </a:ext>
            </a:extLst>
          </p:cNvPr>
          <p:cNvPicPr>
            <a:picLocks noChangeAspect="1"/>
          </p:cNvPicPr>
          <p:nvPr/>
        </p:nvPicPr>
        <p:blipFill>
          <a:blip r:embed="rId3"/>
          <a:stretch>
            <a:fillRect/>
          </a:stretch>
        </p:blipFill>
        <p:spPr>
          <a:xfrm>
            <a:off x="682657" y="1918471"/>
            <a:ext cx="5156021" cy="2539009"/>
          </a:xfrm>
          <a:prstGeom prst="rect">
            <a:avLst/>
          </a:prstGeom>
        </p:spPr>
      </p:pic>
      <p:pic>
        <p:nvPicPr>
          <p:cNvPr id="10" name="Picture 9">
            <a:extLst>
              <a:ext uri="{FF2B5EF4-FFF2-40B4-BE49-F238E27FC236}">
                <a16:creationId xmlns:a16="http://schemas.microsoft.com/office/drawing/2014/main" id="{1A3C7E35-23BA-49D1-E8B3-FD572F6070FE}"/>
              </a:ext>
            </a:extLst>
          </p:cNvPr>
          <p:cNvPicPr>
            <a:picLocks noChangeAspect="1"/>
          </p:cNvPicPr>
          <p:nvPr/>
        </p:nvPicPr>
        <p:blipFill>
          <a:blip r:embed="rId4"/>
          <a:stretch>
            <a:fillRect/>
          </a:stretch>
        </p:blipFill>
        <p:spPr>
          <a:xfrm>
            <a:off x="5882454" y="2063278"/>
            <a:ext cx="5918181" cy="2289613"/>
          </a:xfrm>
          <a:prstGeom prst="rect">
            <a:avLst/>
          </a:prstGeom>
        </p:spPr>
      </p:pic>
    </p:spTree>
    <p:extLst>
      <p:ext uri="{BB962C8B-B14F-4D97-AF65-F5344CB8AC3E}">
        <p14:creationId xmlns:p14="http://schemas.microsoft.com/office/powerpoint/2010/main" val="394410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97ECBC-34BF-F837-A9D1-DC0B9248A0BC}"/>
              </a:ext>
            </a:extLst>
          </p:cNvPr>
          <p:cNvSpPr txBox="1"/>
          <p:nvPr/>
        </p:nvSpPr>
        <p:spPr>
          <a:xfrm>
            <a:off x="688258" y="513424"/>
            <a:ext cx="6096000" cy="584775"/>
          </a:xfrm>
          <a:prstGeom prst="rect">
            <a:avLst/>
          </a:prstGeom>
          <a:noFill/>
        </p:spPr>
        <p:txBody>
          <a:bodyPr wrap="square">
            <a:spAutoFit/>
          </a:bodyPr>
          <a:lstStyle/>
          <a:p>
            <a:r>
              <a:rPr lang="en-US" sz="3200" b="1" dirty="0">
                <a:latin typeface="Palatino Linotype" panose="02040502050505030304" pitchFamily="18" charset="0"/>
                <a:cs typeface="Times New Roman" panose="02020603050405020304" pitchFamily="18" charset="0"/>
              </a:rPr>
              <a:t>Spark Session:</a:t>
            </a:r>
          </a:p>
        </p:txBody>
      </p:sp>
      <p:pic>
        <p:nvPicPr>
          <p:cNvPr id="3" name="Picture 2">
            <a:extLst>
              <a:ext uri="{FF2B5EF4-FFF2-40B4-BE49-F238E27FC236}">
                <a16:creationId xmlns:a16="http://schemas.microsoft.com/office/drawing/2014/main" id="{61839578-1C50-B0A4-1514-7E15684C01F7}"/>
              </a:ext>
            </a:extLst>
          </p:cNvPr>
          <p:cNvPicPr>
            <a:picLocks noChangeAspect="1"/>
          </p:cNvPicPr>
          <p:nvPr/>
        </p:nvPicPr>
        <p:blipFill>
          <a:blip r:embed="rId3"/>
          <a:stretch>
            <a:fillRect/>
          </a:stretch>
        </p:blipFill>
        <p:spPr>
          <a:xfrm>
            <a:off x="688258" y="1448469"/>
            <a:ext cx="10009239" cy="4135272"/>
          </a:xfrm>
          <a:prstGeom prst="rect">
            <a:avLst/>
          </a:prstGeom>
        </p:spPr>
      </p:pic>
    </p:spTree>
    <p:extLst>
      <p:ext uri="{BB962C8B-B14F-4D97-AF65-F5344CB8AC3E}">
        <p14:creationId xmlns:p14="http://schemas.microsoft.com/office/powerpoint/2010/main" val="149507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8CE0B9-8E02-03B4-6FA6-0EF95637BCF6}"/>
              </a:ext>
            </a:extLst>
          </p:cNvPr>
          <p:cNvPicPr>
            <a:picLocks noChangeAspect="1"/>
          </p:cNvPicPr>
          <p:nvPr/>
        </p:nvPicPr>
        <p:blipFill>
          <a:blip r:embed="rId3"/>
          <a:stretch>
            <a:fillRect/>
          </a:stretch>
        </p:blipFill>
        <p:spPr>
          <a:xfrm>
            <a:off x="1002890" y="1135274"/>
            <a:ext cx="5698951" cy="4917164"/>
          </a:xfrm>
          <a:prstGeom prst="rect">
            <a:avLst/>
          </a:prstGeom>
        </p:spPr>
      </p:pic>
      <p:sp>
        <p:nvSpPr>
          <p:cNvPr id="11" name="TextBox 10">
            <a:extLst>
              <a:ext uri="{FF2B5EF4-FFF2-40B4-BE49-F238E27FC236}">
                <a16:creationId xmlns:a16="http://schemas.microsoft.com/office/drawing/2014/main" id="{F4CDAD44-4741-DF7D-3E18-BDDD1A6A1CD6}"/>
              </a:ext>
            </a:extLst>
          </p:cNvPr>
          <p:cNvSpPr txBox="1"/>
          <p:nvPr/>
        </p:nvSpPr>
        <p:spPr>
          <a:xfrm>
            <a:off x="928462" y="391199"/>
            <a:ext cx="6096000" cy="523220"/>
          </a:xfrm>
          <a:prstGeom prst="rect">
            <a:avLst/>
          </a:prstGeom>
          <a:noFill/>
        </p:spPr>
        <p:txBody>
          <a:bodyPr wrap="square">
            <a:spAutoFit/>
          </a:bodyPr>
          <a:lstStyle/>
          <a:p>
            <a:pPr algn="l"/>
            <a:r>
              <a:rPr lang="en-US" sz="2800" b="0" i="0" dirty="0">
                <a:solidFill>
                  <a:srgbClr val="0D0D0D"/>
                </a:solidFill>
                <a:effectLst/>
                <a:latin typeface="Palatino Linotype" panose="02040502050505030304" pitchFamily="18" charset="0"/>
                <a:cs typeface="Times New Roman" panose="02020603050405020304" pitchFamily="18" charset="0"/>
              </a:rPr>
              <a:t>Displaying 25 sample predictions:</a:t>
            </a:r>
            <a:endParaRPr lang="en-US" sz="2800" i="0" dirty="0">
              <a:solidFill>
                <a:srgbClr val="000000"/>
              </a:solidFill>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421114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6B1C8-FAF0-B523-F9CA-73D5C0B601D8}"/>
              </a:ext>
            </a:extLst>
          </p:cNvPr>
          <p:cNvPicPr>
            <a:picLocks noChangeAspect="1"/>
          </p:cNvPicPr>
          <p:nvPr/>
        </p:nvPicPr>
        <p:blipFill>
          <a:blip r:embed="rId3"/>
          <a:stretch>
            <a:fillRect/>
          </a:stretch>
        </p:blipFill>
        <p:spPr>
          <a:xfrm>
            <a:off x="1080012" y="1699905"/>
            <a:ext cx="7234056" cy="4140457"/>
          </a:xfrm>
          <a:prstGeom prst="rect">
            <a:avLst/>
          </a:prstGeom>
        </p:spPr>
      </p:pic>
      <p:sp>
        <p:nvSpPr>
          <p:cNvPr id="4" name="Title 1">
            <a:extLst>
              <a:ext uri="{FF2B5EF4-FFF2-40B4-BE49-F238E27FC236}">
                <a16:creationId xmlns:a16="http://schemas.microsoft.com/office/drawing/2014/main" id="{77EAEF89-2F4E-B752-2DDF-7F88565A0FD7}"/>
              </a:ext>
            </a:extLst>
          </p:cNvPr>
          <p:cNvSpPr txBox="1">
            <a:spLocks/>
          </p:cNvSpPr>
          <p:nvPr/>
        </p:nvSpPr>
        <p:spPr>
          <a:xfrm>
            <a:off x="806245" y="481781"/>
            <a:ext cx="9684775" cy="8010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400" dirty="0">
                <a:latin typeface="Palatino Linotype" panose="02040502050505030304" pitchFamily="18" charset="0"/>
                <a:cs typeface="Times New Roman" panose="02020603050405020304" pitchFamily="18" charset="0"/>
              </a:rPr>
              <a:t>When a normal X-ray image is provided, it accurately predicts the condition as normal.</a:t>
            </a:r>
          </a:p>
        </p:txBody>
      </p:sp>
    </p:spTree>
    <p:extLst>
      <p:ext uri="{BB962C8B-B14F-4D97-AF65-F5344CB8AC3E}">
        <p14:creationId xmlns:p14="http://schemas.microsoft.com/office/powerpoint/2010/main" val="344402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5C9E2C-6188-4371-08F4-D1EA0E03DC89}"/>
              </a:ext>
            </a:extLst>
          </p:cNvPr>
          <p:cNvPicPr>
            <a:picLocks noChangeAspect="1"/>
          </p:cNvPicPr>
          <p:nvPr/>
        </p:nvPicPr>
        <p:blipFill>
          <a:blip r:embed="rId2"/>
          <a:stretch>
            <a:fillRect/>
          </a:stretch>
        </p:blipFill>
        <p:spPr>
          <a:xfrm>
            <a:off x="1216127" y="1541667"/>
            <a:ext cx="9451873" cy="4274583"/>
          </a:xfrm>
          <a:prstGeom prst="rect">
            <a:avLst/>
          </a:prstGeom>
        </p:spPr>
      </p:pic>
      <p:sp>
        <p:nvSpPr>
          <p:cNvPr id="8" name="TextBox 7">
            <a:extLst>
              <a:ext uri="{FF2B5EF4-FFF2-40B4-BE49-F238E27FC236}">
                <a16:creationId xmlns:a16="http://schemas.microsoft.com/office/drawing/2014/main" id="{1209CEC4-FC79-8EC1-4BA7-1AA497741424}"/>
              </a:ext>
            </a:extLst>
          </p:cNvPr>
          <p:cNvSpPr txBox="1"/>
          <p:nvPr/>
        </p:nvSpPr>
        <p:spPr>
          <a:xfrm>
            <a:off x="835741" y="591235"/>
            <a:ext cx="10168957" cy="830997"/>
          </a:xfrm>
          <a:prstGeom prst="rect">
            <a:avLst/>
          </a:prstGeom>
          <a:noFill/>
        </p:spPr>
        <p:txBody>
          <a:bodyPr wrap="square">
            <a:spAutoFit/>
          </a:bodyPr>
          <a:lstStyle/>
          <a:p>
            <a:r>
              <a:rPr lang="en-US" sz="2400" dirty="0">
                <a:latin typeface="Palatino Linotype" panose="02040502050505030304" pitchFamily="18" charset="0"/>
                <a:cs typeface="Times New Roman" panose="02020603050405020304" pitchFamily="18" charset="0"/>
              </a:rPr>
              <a:t>When </a:t>
            </a:r>
            <a:r>
              <a:rPr lang="en-US" sz="2400" b="0" i="0" dirty="0">
                <a:solidFill>
                  <a:srgbClr val="0D0D0D"/>
                </a:solidFill>
                <a:effectLst/>
                <a:latin typeface="Palatino Linotype" panose="02040502050505030304" pitchFamily="18" charset="0"/>
                <a:cs typeface="Times New Roman" panose="02020603050405020304" pitchFamily="18" charset="0"/>
              </a:rPr>
              <a:t>a pneumonia </a:t>
            </a:r>
            <a:r>
              <a:rPr lang="en-US" sz="2400" dirty="0">
                <a:latin typeface="Palatino Linotype" panose="02040502050505030304" pitchFamily="18" charset="0"/>
                <a:cs typeface="Times New Roman" panose="02020603050405020304" pitchFamily="18" charset="0"/>
              </a:rPr>
              <a:t>X-ray image is provided, it accurately predicts the condition as Pneumonia.</a:t>
            </a:r>
          </a:p>
        </p:txBody>
      </p:sp>
    </p:spTree>
    <p:extLst>
      <p:ext uri="{BB962C8B-B14F-4D97-AF65-F5344CB8AC3E}">
        <p14:creationId xmlns:p14="http://schemas.microsoft.com/office/powerpoint/2010/main" val="19604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7553F3-F259-F81C-381F-43E9BF3A9DE6}"/>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600" b="1" kern="1200" dirty="0">
                <a:solidFill>
                  <a:schemeClr val="tx2"/>
                </a:solidFill>
                <a:latin typeface="Palatino Linotype" panose="02040502050505030304" pitchFamily="18" charset="0"/>
              </a:rPr>
              <a:t>Future Opportunities :</a:t>
            </a:r>
          </a:p>
        </p:txBody>
      </p:sp>
      <p:sp>
        <p:nvSpPr>
          <p:cNvPr id="3" name="TextBox 2">
            <a:extLst>
              <a:ext uri="{FF2B5EF4-FFF2-40B4-BE49-F238E27FC236}">
                <a16:creationId xmlns:a16="http://schemas.microsoft.com/office/drawing/2014/main" id="{E1F9FF6C-F437-46D2-C0A5-562DA1A6399A}"/>
              </a:ext>
            </a:extLst>
          </p:cNvPr>
          <p:cNvSpPr txBox="1"/>
          <p:nvPr/>
        </p:nvSpPr>
        <p:spPr>
          <a:xfrm>
            <a:off x="804672" y="2421682"/>
            <a:ext cx="5291328" cy="36392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800" i="0" dirty="0">
                <a:solidFill>
                  <a:schemeClr val="tx2"/>
                </a:solidFill>
                <a:effectLst/>
                <a:latin typeface="Palatino Linotype" panose="02040502050505030304" pitchFamily="18" charset="0"/>
              </a:rPr>
              <a:t>Improved Diagnosis Accuracy</a:t>
            </a:r>
            <a:endParaRPr lang="en-US" sz="2800" dirty="0">
              <a:solidFill>
                <a:schemeClr val="tx2"/>
              </a:solidFill>
              <a:latin typeface="Palatino Linotype" panose="02040502050505030304" pitchFamily="18" charset="0"/>
            </a:endParaRPr>
          </a:p>
          <a:p>
            <a:pPr marL="285750" indent="-228600">
              <a:lnSpc>
                <a:spcPct val="90000"/>
              </a:lnSpc>
              <a:spcAft>
                <a:spcPts val="600"/>
              </a:spcAft>
              <a:buFont typeface="Arial" panose="020B0604020202020204" pitchFamily="34" charset="0"/>
              <a:buChar char="•"/>
            </a:pPr>
            <a:r>
              <a:rPr lang="en-US" sz="2800" i="0" dirty="0">
                <a:solidFill>
                  <a:schemeClr val="tx2"/>
                </a:solidFill>
                <a:effectLst/>
                <a:latin typeface="Palatino Linotype" panose="02040502050505030304" pitchFamily="18" charset="0"/>
              </a:rPr>
              <a:t>Remote Healthcare Delivery</a:t>
            </a:r>
          </a:p>
          <a:p>
            <a:pPr marL="285750" indent="-228600">
              <a:lnSpc>
                <a:spcPct val="90000"/>
              </a:lnSpc>
              <a:spcAft>
                <a:spcPts val="600"/>
              </a:spcAft>
              <a:buFont typeface="Arial" panose="020B0604020202020204" pitchFamily="34" charset="0"/>
              <a:buChar char="•"/>
            </a:pPr>
            <a:r>
              <a:rPr lang="en-US" sz="2800" i="0" dirty="0">
                <a:solidFill>
                  <a:schemeClr val="tx2"/>
                </a:solidFill>
                <a:effectLst/>
                <a:latin typeface="Palatino Linotype" panose="02040502050505030304" pitchFamily="18" charset="0"/>
              </a:rPr>
              <a:t>Customized Treatment Plans</a:t>
            </a:r>
            <a:endParaRPr lang="en-US" sz="2800" dirty="0">
              <a:solidFill>
                <a:schemeClr val="tx2"/>
              </a:solidFill>
              <a:latin typeface="Palatino Linotype" panose="02040502050505030304" pitchFamily="18" charset="0"/>
            </a:endParaRPr>
          </a:p>
          <a:p>
            <a:pPr marL="285750" indent="-228600">
              <a:lnSpc>
                <a:spcPct val="90000"/>
              </a:lnSpc>
              <a:spcAft>
                <a:spcPts val="600"/>
              </a:spcAft>
              <a:buFont typeface="Arial" panose="020B0604020202020204" pitchFamily="34" charset="0"/>
              <a:buChar char="•"/>
            </a:pPr>
            <a:r>
              <a:rPr lang="en-US" sz="2800" i="0" dirty="0">
                <a:solidFill>
                  <a:schemeClr val="tx2"/>
                </a:solidFill>
                <a:effectLst/>
                <a:latin typeface="Palatino Linotype" panose="02040502050505030304" pitchFamily="18" charset="0"/>
              </a:rPr>
              <a:t>Continuous Learning Models</a:t>
            </a:r>
            <a:endParaRPr lang="en-US" sz="2800" dirty="0">
              <a:solidFill>
                <a:schemeClr val="tx2"/>
              </a:solidFill>
              <a:latin typeface="Palatino Linotype" panose="02040502050505030304" pitchFamily="18" charset="0"/>
            </a:endParaRPr>
          </a:p>
        </p:txBody>
      </p:sp>
      <p:grpSp>
        <p:nvGrpSpPr>
          <p:cNvPr id="21" name="Group 20">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2" name="Freeform: Shape 21">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Graphic 13" descr="Stethoscope">
            <a:extLst>
              <a:ext uri="{FF2B5EF4-FFF2-40B4-BE49-F238E27FC236}">
                <a16:creationId xmlns:a16="http://schemas.microsoft.com/office/drawing/2014/main" id="{71AFACD7-499E-F2DE-CFBE-19AEEB3A4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cxnSp>
        <p:nvCxnSpPr>
          <p:cNvPr id="10" name="Straight Connector 9">
            <a:extLst>
              <a:ext uri="{FF2B5EF4-FFF2-40B4-BE49-F238E27FC236}">
                <a16:creationId xmlns:a16="http://schemas.microsoft.com/office/drawing/2014/main" id="{9E19A0B4-E6EE-02A2-A1CE-380ECF83E959}"/>
              </a:ext>
            </a:extLst>
          </p:cNvPr>
          <p:cNvCxnSpPr>
            <a:cxnSpLocks/>
          </p:cNvCxnSpPr>
          <p:nvPr/>
        </p:nvCxnSpPr>
        <p:spPr>
          <a:xfrm>
            <a:off x="941293" y="430305"/>
            <a:ext cx="900954"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2248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up of a blue ribbon&#10;&#10;Description automatically generated">
            <a:extLst>
              <a:ext uri="{FF2B5EF4-FFF2-40B4-BE49-F238E27FC236}">
                <a16:creationId xmlns:a16="http://schemas.microsoft.com/office/drawing/2014/main" id="{A64B9D96-9654-2B81-5364-8C2D1878E6CC}"/>
              </a:ext>
            </a:extLst>
          </p:cNvPr>
          <p:cNvPicPr>
            <a:picLocks noChangeAspect="1"/>
          </p:cNvPicPr>
          <p:nvPr/>
        </p:nvPicPr>
        <p:blipFill rotWithShape="1">
          <a:blip r:embed="rId3">
            <a:alphaModFix/>
          </a:blip>
          <a:srcRect l="5958" r="31806" b="-1"/>
          <a:stretch/>
        </p:blipFill>
        <p:spPr>
          <a:xfrm>
            <a:off x="5833976" y="10"/>
            <a:ext cx="6394152" cy="6857990"/>
          </a:xfrm>
          <a:prstGeom prst="rect">
            <a:avLst/>
          </a:prstGeom>
        </p:spPr>
      </p:pic>
      <p:grpSp>
        <p:nvGrpSpPr>
          <p:cNvPr id="19" name="Group 18">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20" name="Freeform: Shape 19">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8B7553F3-F259-F81C-381F-43E9BF3A9DE6}"/>
              </a:ext>
            </a:extLst>
          </p:cNvPr>
          <p:cNvSpPr txBox="1">
            <a:spLocks/>
          </p:cNvSpPr>
          <p:nvPr/>
        </p:nvSpPr>
        <p:spPr>
          <a:xfrm>
            <a:off x="804672" y="798445"/>
            <a:ext cx="4803636" cy="13116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600" b="1" dirty="0">
                <a:solidFill>
                  <a:schemeClr val="tx2"/>
                </a:solidFill>
                <a:latin typeface="Palatino Linotype" panose="02040502050505030304" pitchFamily="18" charset="0"/>
              </a:rPr>
              <a:t>Challenges</a:t>
            </a:r>
            <a:r>
              <a:rPr lang="en-US" sz="3600" b="1" dirty="0">
                <a:solidFill>
                  <a:schemeClr val="tx2"/>
                </a:solidFill>
              </a:rPr>
              <a:t>:</a:t>
            </a:r>
          </a:p>
        </p:txBody>
      </p:sp>
      <p:cxnSp>
        <p:nvCxnSpPr>
          <p:cNvPr id="10" name="Straight Connector 9">
            <a:extLst>
              <a:ext uri="{FF2B5EF4-FFF2-40B4-BE49-F238E27FC236}">
                <a16:creationId xmlns:a16="http://schemas.microsoft.com/office/drawing/2014/main" id="{9E19A0B4-E6EE-02A2-A1CE-380ECF83E959}"/>
              </a:ext>
            </a:extLst>
          </p:cNvPr>
          <p:cNvCxnSpPr>
            <a:cxnSpLocks/>
          </p:cNvCxnSpPr>
          <p:nvPr/>
        </p:nvCxnSpPr>
        <p:spPr>
          <a:xfrm>
            <a:off x="941293" y="430305"/>
            <a:ext cx="90095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2" name="TextBox 2">
            <a:extLst>
              <a:ext uri="{FF2B5EF4-FFF2-40B4-BE49-F238E27FC236}">
                <a16:creationId xmlns:a16="http://schemas.microsoft.com/office/drawing/2014/main" id="{1620BCB0-52D1-319E-C161-789EB6B7DFBE}"/>
              </a:ext>
            </a:extLst>
          </p:cNvPr>
          <p:cNvGraphicFramePr/>
          <p:nvPr>
            <p:extLst>
              <p:ext uri="{D42A27DB-BD31-4B8C-83A1-F6EECF244321}">
                <p14:modId xmlns:p14="http://schemas.microsoft.com/office/powerpoint/2010/main" val="62226992"/>
              </p:ext>
            </p:extLst>
          </p:nvPr>
        </p:nvGraphicFramePr>
        <p:xfrm>
          <a:off x="804672" y="2272143"/>
          <a:ext cx="4706803" cy="3788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230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7553F3-F259-F81C-381F-43E9BF3A9DE6}"/>
              </a:ext>
            </a:extLst>
          </p:cNvPr>
          <p:cNvSpPr txBox="1">
            <a:spLocks/>
          </p:cNvSpPr>
          <p:nvPr/>
        </p:nvSpPr>
        <p:spPr>
          <a:xfrm>
            <a:off x="833716" y="542084"/>
            <a:ext cx="3738283" cy="5244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600" b="1" dirty="0">
                <a:latin typeface="Palatino Linotype" panose="02040502050505030304" pitchFamily="18" charset="0"/>
                <a:cs typeface="Times New Roman" panose="02020603050405020304" pitchFamily="18" charset="0"/>
              </a:rPr>
              <a:t>References:</a:t>
            </a:r>
          </a:p>
        </p:txBody>
      </p:sp>
      <p:cxnSp>
        <p:nvCxnSpPr>
          <p:cNvPr id="10" name="Straight Connector 9">
            <a:extLst>
              <a:ext uri="{FF2B5EF4-FFF2-40B4-BE49-F238E27FC236}">
                <a16:creationId xmlns:a16="http://schemas.microsoft.com/office/drawing/2014/main" id="{9E19A0B4-E6EE-02A2-A1CE-380ECF83E959}"/>
              </a:ext>
            </a:extLst>
          </p:cNvPr>
          <p:cNvCxnSpPr>
            <a:cxnSpLocks/>
          </p:cNvCxnSpPr>
          <p:nvPr/>
        </p:nvCxnSpPr>
        <p:spPr>
          <a:xfrm>
            <a:off x="941293" y="430305"/>
            <a:ext cx="90095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4" name="TextBox 3">
            <a:extLst>
              <a:ext uri="{FF2B5EF4-FFF2-40B4-BE49-F238E27FC236}">
                <a16:creationId xmlns:a16="http://schemas.microsoft.com/office/drawing/2014/main" id="{328226C7-39A1-0F5E-F143-43CCC9CCCE3D}"/>
              </a:ext>
            </a:extLst>
          </p:cNvPr>
          <p:cNvSpPr txBox="1"/>
          <p:nvPr/>
        </p:nvSpPr>
        <p:spPr>
          <a:xfrm>
            <a:off x="833716" y="1499651"/>
            <a:ext cx="10433006" cy="5324535"/>
          </a:xfrm>
          <a:prstGeom prst="rect">
            <a:avLst/>
          </a:prstGeom>
          <a:noFill/>
        </p:spPr>
        <p:txBody>
          <a:bodyPr wrap="square">
            <a:spAutoFit/>
          </a:bodyPr>
          <a:lstStyle/>
          <a:p>
            <a:r>
              <a:rPr lang="en-US" sz="2000" dirty="0" err="1">
                <a:latin typeface="Palatino Linotype" panose="02040502050505030304" pitchFamily="18" charset="0"/>
              </a:rPr>
              <a:t>Kermany</a:t>
            </a:r>
            <a:r>
              <a:rPr lang="en-US" sz="2000" dirty="0">
                <a:latin typeface="Palatino Linotype" panose="02040502050505030304" pitchFamily="18" charset="0"/>
              </a:rPr>
              <a:t>, D., Zhang, K., &amp; </a:t>
            </a:r>
            <a:r>
              <a:rPr lang="en-US" sz="2000" dirty="0" err="1">
                <a:latin typeface="Palatino Linotype" panose="02040502050505030304" pitchFamily="18" charset="0"/>
              </a:rPr>
              <a:t>Goldbaum</a:t>
            </a:r>
            <a:r>
              <a:rPr lang="en-US" sz="2000" dirty="0">
                <a:latin typeface="Palatino Linotype" panose="02040502050505030304" pitchFamily="18" charset="0"/>
              </a:rPr>
              <a:t>, M. H. (2018, January 6). </a:t>
            </a:r>
            <a:r>
              <a:rPr lang="en-US" sz="2000" i="1" dirty="0">
                <a:latin typeface="Palatino Linotype" panose="02040502050505030304" pitchFamily="18" charset="0"/>
              </a:rPr>
              <a:t>Labeled Optical Coherence Tomography (OCT) and Chest X-Ray Images for Classification</a:t>
            </a:r>
            <a:r>
              <a:rPr lang="en-US" sz="2000" dirty="0">
                <a:latin typeface="Palatino Linotype" panose="02040502050505030304" pitchFamily="18" charset="0"/>
              </a:rPr>
              <a:t>. </a:t>
            </a:r>
            <a:r>
              <a:rPr lang="en-US" sz="2000" dirty="0">
                <a:latin typeface="Palatino Linotype" panose="02040502050505030304" pitchFamily="18" charset="0"/>
                <a:hlinkClick r:id="rId2"/>
              </a:rPr>
              <a:t>https://doi.org/10.17632/rscbjbr9sj.2</a:t>
            </a:r>
            <a:endParaRPr lang="en-US" sz="2000" dirty="0">
              <a:latin typeface="Palatino Linotype" panose="02040502050505030304" pitchFamily="18" charset="0"/>
            </a:endParaRPr>
          </a:p>
          <a:p>
            <a:endParaRPr lang="en-US" sz="2000" dirty="0">
              <a:latin typeface="Palatino Linotype" panose="02040502050505030304" pitchFamily="18" charset="0"/>
            </a:endParaRPr>
          </a:p>
          <a:p>
            <a:r>
              <a:rPr lang="en-US" sz="2000" dirty="0">
                <a:latin typeface="Palatino Linotype" panose="02040502050505030304" pitchFamily="18" charset="0"/>
              </a:rPr>
              <a:t>Sharma, S. (2023, May 7). </a:t>
            </a:r>
            <a:r>
              <a:rPr lang="en-US" sz="2000" i="1" dirty="0">
                <a:latin typeface="Palatino Linotype" panose="02040502050505030304" pitchFamily="18" charset="0"/>
              </a:rPr>
              <a:t>How to Set Up Hadoop on Windows: A Step-by-Step Guide</a:t>
            </a:r>
            <a:r>
              <a:rPr lang="en-US" sz="2000" dirty="0">
                <a:latin typeface="Palatino Linotype" panose="02040502050505030304" pitchFamily="18" charset="0"/>
              </a:rPr>
              <a:t>. Medium. </a:t>
            </a:r>
            <a:r>
              <a:rPr lang="en-US" sz="2000" dirty="0">
                <a:latin typeface="Palatino Linotype" panose="02040502050505030304" pitchFamily="18" charset="0"/>
                <a:hlinkClick r:id="rId3"/>
              </a:rPr>
              <a:t>https://medium.com/@DataEngineeer/how-to-set-up-hadoop-on-windows-a-step-by-step-guide-37d1ab4bee57</a:t>
            </a:r>
            <a:endParaRPr lang="en-US" sz="2000" dirty="0">
              <a:latin typeface="Palatino Linotype" panose="02040502050505030304" pitchFamily="18" charset="0"/>
            </a:endParaRPr>
          </a:p>
          <a:p>
            <a:endParaRPr lang="en-US" sz="2000" dirty="0">
              <a:latin typeface="Palatino Linotype" panose="02040502050505030304" pitchFamily="18" charset="0"/>
            </a:endParaRPr>
          </a:p>
          <a:p>
            <a:r>
              <a:rPr lang="en-US" sz="2000" dirty="0">
                <a:latin typeface="Palatino Linotype" panose="02040502050505030304" pitchFamily="18" charset="0"/>
              </a:rPr>
              <a:t>U. B. D. (2023, December 24). </a:t>
            </a:r>
            <a:r>
              <a:rPr lang="en-US" sz="2000" i="1" dirty="0">
                <a:latin typeface="Palatino Linotype" panose="02040502050505030304" pitchFamily="18" charset="0"/>
              </a:rPr>
              <a:t>Installation of Apache Spark on Windows 11 (in 5 minutes)</a:t>
            </a:r>
            <a:r>
              <a:rPr lang="en-US" sz="2000" dirty="0">
                <a:latin typeface="Palatino Linotype" panose="02040502050505030304" pitchFamily="18" charset="0"/>
              </a:rPr>
              <a:t>. YouTube. </a:t>
            </a:r>
            <a:r>
              <a:rPr lang="en-US" sz="2000" dirty="0">
                <a:latin typeface="Palatino Linotype" panose="02040502050505030304" pitchFamily="18" charset="0"/>
                <a:hlinkClick r:id="rId4"/>
              </a:rPr>
              <a:t>https://www.youtube.com/watch?v=wEEpULTvkZM</a:t>
            </a:r>
            <a:endParaRPr lang="en-US" sz="2000" dirty="0">
              <a:latin typeface="Palatino Linotype" panose="02040502050505030304" pitchFamily="18" charset="0"/>
            </a:endParaRPr>
          </a:p>
          <a:p>
            <a:endParaRPr lang="en-US" sz="2000" dirty="0">
              <a:latin typeface="Palatino Linotype" panose="02040502050505030304" pitchFamily="18" charset="0"/>
            </a:endParaRPr>
          </a:p>
          <a:p>
            <a:r>
              <a:rPr lang="en-US" sz="2000" dirty="0" err="1">
                <a:latin typeface="Palatino Linotype" panose="02040502050505030304" pitchFamily="18" charset="0"/>
                <a:ea typeface="Calibri" panose="020F0502020204030204" pitchFamily="34" charset="0"/>
                <a:cs typeface="Times New Roman" panose="02020603050405020304" pitchFamily="18" charset="0"/>
              </a:rPr>
              <a:t>Szepesi</a:t>
            </a:r>
            <a:r>
              <a:rPr lang="en-US" sz="2000" dirty="0">
                <a:latin typeface="Palatino Linotype" panose="02040502050505030304" pitchFamily="18" charset="0"/>
                <a:ea typeface="Calibri" panose="020F0502020204030204" pitchFamily="34" charset="0"/>
                <a:cs typeface="Times New Roman" panose="02020603050405020304" pitchFamily="18" charset="0"/>
              </a:rPr>
              <a:t>, P., &amp; </a:t>
            </a:r>
            <a:r>
              <a:rPr lang="en-US" sz="2000" dirty="0" err="1">
                <a:latin typeface="Palatino Linotype" panose="02040502050505030304" pitchFamily="18" charset="0"/>
                <a:ea typeface="Calibri" panose="020F0502020204030204" pitchFamily="34" charset="0"/>
                <a:cs typeface="Times New Roman" panose="02020603050405020304" pitchFamily="18" charset="0"/>
              </a:rPr>
              <a:t>Szilágyi</a:t>
            </a:r>
            <a:r>
              <a:rPr lang="en-US" sz="2000" dirty="0">
                <a:latin typeface="Palatino Linotype" panose="02040502050505030304" pitchFamily="18" charset="0"/>
                <a:ea typeface="Calibri" panose="020F0502020204030204" pitchFamily="34" charset="0"/>
                <a:cs typeface="Times New Roman" panose="02020603050405020304" pitchFamily="18" charset="0"/>
              </a:rPr>
              <a:t>, L. (2022, July 1). Detection of pneumonia using convolutional neural networks and deep learning. Biocybernetics and Biomedical Engineering. </a:t>
            </a:r>
            <a:r>
              <a:rPr lang="en-US" sz="2000" dirty="0">
                <a:latin typeface="Palatino Linotype" panose="02040502050505030304" pitchFamily="18" charset="0"/>
                <a:ea typeface="Calibri" panose="020F0502020204030204" pitchFamily="34" charset="0"/>
                <a:cs typeface="Times New Roman" panose="02020603050405020304" pitchFamily="18" charset="0"/>
                <a:hlinkClick r:id="rId5"/>
              </a:rPr>
              <a:t>https://doi.org/10.1016/j.bbe.2022.08.001</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a:p>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a:p>
            <a:endParaRPr lang="en-US" sz="2000" dirty="0">
              <a:latin typeface="Palatino Linotype" panose="02040502050505030304" pitchFamily="18" charset="0"/>
              <a:ea typeface="Calibri" panose="020F0502020204030204" pitchFamily="34" charset="0"/>
              <a:cs typeface="Calibri" panose="020F0502020204030204" pitchFamily="34" charset="0"/>
            </a:endParaRPr>
          </a:p>
          <a:p>
            <a:endParaRPr lang="en-US" sz="2000" dirty="0">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158504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ser Medicine Free Presentation Template">
            <a:extLst>
              <a:ext uri="{FF2B5EF4-FFF2-40B4-BE49-F238E27FC236}">
                <a16:creationId xmlns:a16="http://schemas.microsoft.com/office/drawing/2014/main" id="{B90BE4C7-CC9F-A5AD-5CD4-C20E7F056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2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8" name="Picture 10" descr="Normal chest x-ray: Anatomy tutorial | Kenhub">
            <a:extLst>
              <a:ext uri="{FF2B5EF4-FFF2-40B4-BE49-F238E27FC236}">
                <a16:creationId xmlns:a16="http://schemas.microsoft.com/office/drawing/2014/main" id="{3E61A616-D638-580A-0056-3D35088F817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3660" b="20090"/>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5A9874-A77B-D042-B4E1-D9223254CA2D}"/>
              </a:ext>
            </a:extLst>
          </p:cNvPr>
          <p:cNvSpPr>
            <a:spLocks noGrp="1"/>
          </p:cNvSpPr>
          <p:nvPr>
            <p:ph type="title"/>
          </p:nvPr>
        </p:nvSpPr>
        <p:spPr>
          <a:xfrm>
            <a:off x="626681" y="-14041"/>
            <a:ext cx="9792471" cy="2057037"/>
          </a:xfrm>
        </p:spPr>
        <p:txBody>
          <a:bodyPr vert="horz" lIns="91440" tIns="45720" rIns="91440" bIns="45720" rtlCol="0" anchor="ctr">
            <a:normAutofit/>
          </a:bodyPr>
          <a:lstStyle/>
          <a:p>
            <a:r>
              <a:rPr lang="en-US" b="1" dirty="0">
                <a:solidFill>
                  <a:srgbClr val="FFFFFF"/>
                </a:solidFill>
                <a:latin typeface="Palatino Linotype" panose="02040502050505030304" pitchFamily="18" charset="0"/>
                <a:cs typeface="Times New Roman" panose="02020603050405020304" pitchFamily="18" charset="0"/>
              </a:rPr>
              <a:t>Introduction:</a:t>
            </a:r>
          </a:p>
        </p:txBody>
      </p:sp>
      <p:sp>
        <p:nvSpPr>
          <p:cNvPr id="10" name="TextBox 9">
            <a:extLst>
              <a:ext uri="{FF2B5EF4-FFF2-40B4-BE49-F238E27FC236}">
                <a16:creationId xmlns:a16="http://schemas.microsoft.com/office/drawing/2014/main" id="{A6FB1CB0-536B-3D03-BCCF-199F497C2D13}"/>
              </a:ext>
            </a:extLst>
          </p:cNvPr>
          <p:cNvSpPr txBox="1"/>
          <p:nvPr/>
        </p:nvSpPr>
        <p:spPr>
          <a:xfrm>
            <a:off x="695325" y="1545556"/>
            <a:ext cx="11287568" cy="4546897"/>
          </a:xfrm>
          <a:prstGeom prst="rect">
            <a:avLst/>
          </a:prstGeom>
        </p:spPr>
        <p:txBody>
          <a:bodyPr vert="horz" lIns="91440" tIns="45720" rIns="91440" bIns="45720" rtlCol="0">
            <a:normAutofit/>
          </a:bodyPr>
          <a:lstStyle/>
          <a:p>
            <a:pPr algn="just">
              <a:lnSpc>
                <a:spcPct val="150000"/>
              </a:lnSpc>
              <a:spcAft>
                <a:spcPts val="600"/>
              </a:spcAft>
            </a:pPr>
            <a:r>
              <a:rPr lang="en-US" sz="2400" dirty="0">
                <a:solidFill>
                  <a:srgbClr val="FFFFFF"/>
                </a:solidFill>
                <a:latin typeface="Palatino Linotype" panose="02040502050505030304" pitchFamily="18" charset="0"/>
                <a:cs typeface="Times New Roman" panose="02020603050405020304" pitchFamily="18" charset="0"/>
              </a:rPr>
              <a:t>Purpose: Enhance diagnostic methods with AI technology. </a:t>
            </a:r>
          </a:p>
          <a:p>
            <a:pPr algn="just">
              <a:lnSpc>
                <a:spcPct val="150000"/>
              </a:lnSpc>
              <a:spcAft>
                <a:spcPts val="600"/>
              </a:spcAft>
            </a:pPr>
            <a:r>
              <a:rPr lang="en-US" sz="2400" dirty="0">
                <a:solidFill>
                  <a:srgbClr val="FFFFFF"/>
                </a:solidFill>
                <a:latin typeface="Palatino Linotype" panose="02040502050505030304" pitchFamily="18" charset="0"/>
                <a:cs typeface="Times New Roman" panose="02020603050405020304" pitchFamily="18" charset="0"/>
              </a:rPr>
              <a:t>Problem: Overloading of X-ray data slows down traditional diagnosis. </a:t>
            </a:r>
          </a:p>
          <a:p>
            <a:pPr>
              <a:lnSpc>
                <a:spcPct val="150000"/>
              </a:lnSpc>
              <a:spcAft>
                <a:spcPts val="600"/>
              </a:spcAft>
            </a:pPr>
            <a:r>
              <a:rPr lang="en-US" sz="2400" dirty="0">
                <a:solidFill>
                  <a:srgbClr val="FFFFFF"/>
                </a:solidFill>
                <a:latin typeface="Palatino Linotype" panose="02040502050505030304" pitchFamily="18" charset="0"/>
                <a:cs typeface="Times New Roman" panose="02020603050405020304" pitchFamily="18" charset="0"/>
              </a:rPr>
              <a:t>Proposed Solution: </a:t>
            </a:r>
          </a:p>
          <a:p>
            <a:pPr marL="800100" lvl="1" indent="-342900">
              <a:lnSpc>
                <a:spcPct val="150000"/>
              </a:lnSpc>
              <a:spcAft>
                <a:spcPts val="600"/>
              </a:spcAft>
              <a:buFont typeface="Arial" panose="020B0604020202020204" pitchFamily="34" charset="0"/>
              <a:buChar char="•"/>
            </a:pPr>
            <a:r>
              <a:rPr lang="en-US" sz="2400" dirty="0">
                <a:solidFill>
                  <a:srgbClr val="FFFFFF"/>
                </a:solidFill>
                <a:latin typeface="Palatino Linotype" panose="02040502050505030304" pitchFamily="18" charset="0"/>
                <a:cs typeface="Times New Roman" panose="02020603050405020304" pitchFamily="18" charset="0"/>
              </a:rPr>
              <a:t>Develop an AI model to interpret chest X-rays </a:t>
            </a:r>
          </a:p>
          <a:p>
            <a:pPr marL="800100" lvl="1" indent="-342900">
              <a:lnSpc>
                <a:spcPct val="150000"/>
              </a:lnSpc>
              <a:spcAft>
                <a:spcPts val="600"/>
              </a:spcAft>
              <a:buFont typeface="Arial" panose="020B0604020202020204" pitchFamily="34" charset="0"/>
              <a:buChar char="•"/>
            </a:pPr>
            <a:r>
              <a:rPr lang="en-US" sz="2400" dirty="0">
                <a:solidFill>
                  <a:srgbClr val="FFFFFF"/>
                </a:solidFill>
                <a:latin typeface="Palatino Linotype" panose="02040502050505030304" pitchFamily="18" charset="0"/>
                <a:cs typeface="Times New Roman" panose="02020603050405020304" pitchFamily="18" charset="0"/>
              </a:rPr>
              <a:t>Utilize big data tools for handling large-scale image data.</a:t>
            </a:r>
          </a:p>
          <a:p>
            <a:pPr marL="800100" lvl="1" indent="-342900">
              <a:lnSpc>
                <a:spcPct val="150000"/>
              </a:lnSpc>
              <a:spcAft>
                <a:spcPts val="600"/>
              </a:spcAft>
              <a:buFont typeface="Arial" panose="020B0604020202020204" pitchFamily="34" charset="0"/>
              <a:buChar char="•"/>
            </a:pPr>
            <a:r>
              <a:rPr lang="en-US" sz="2400" dirty="0">
                <a:solidFill>
                  <a:srgbClr val="FFFFFF"/>
                </a:solidFill>
                <a:latin typeface="Palatino Linotype" panose="02040502050505030304" pitchFamily="18" charset="0"/>
                <a:cs typeface="Times New Roman" panose="02020603050405020304" pitchFamily="18" charset="0"/>
              </a:rPr>
              <a:t>Implement distributed computing for fast processing.</a:t>
            </a:r>
          </a:p>
          <a:p>
            <a:pPr algn="just">
              <a:lnSpc>
                <a:spcPct val="150000"/>
              </a:lnSpc>
              <a:spcAft>
                <a:spcPts val="600"/>
              </a:spcAft>
            </a:pPr>
            <a:r>
              <a:rPr lang="en-US" sz="2400" dirty="0">
                <a:solidFill>
                  <a:srgbClr val="FFFFFF"/>
                </a:solidFill>
                <a:latin typeface="Palatino Linotype" panose="02040502050505030304" pitchFamily="18" charset="0"/>
                <a:cs typeface="Times New Roman" panose="02020603050405020304" pitchFamily="18" charset="0"/>
              </a:rPr>
              <a:t>Goal: Achieve quicker, more accurate pneumonia diagnoses.</a:t>
            </a:r>
          </a:p>
        </p:txBody>
      </p:sp>
      <p:cxnSp>
        <p:nvCxnSpPr>
          <p:cNvPr id="4" name="Straight Connector 3">
            <a:extLst>
              <a:ext uri="{FF2B5EF4-FFF2-40B4-BE49-F238E27FC236}">
                <a16:creationId xmlns:a16="http://schemas.microsoft.com/office/drawing/2014/main" id="{5C6CACE3-8C20-FD4D-04BB-48BC49AA12DC}"/>
              </a:ext>
            </a:extLst>
          </p:cNvPr>
          <p:cNvCxnSpPr>
            <a:cxnSpLocks/>
          </p:cNvCxnSpPr>
          <p:nvPr/>
        </p:nvCxnSpPr>
        <p:spPr>
          <a:xfrm>
            <a:off x="941294" y="470647"/>
            <a:ext cx="1008530"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65358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14" name="Rectangle 31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8B7553F3-F259-F81C-381F-43E9BF3A9DE6}"/>
              </a:ext>
            </a:extLst>
          </p:cNvPr>
          <p:cNvSpPr txBox="1">
            <a:spLocks/>
          </p:cNvSpPr>
          <p:nvPr/>
        </p:nvSpPr>
        <p:spPr>
          <a:xfrm>
            <a:off x="6002346" y="122067"/>
            <a:ext cx="5248221" cy="10672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400" b="1" dirty="0">
                <a:solidFill>
                  <a:schemeClr val="bg1"/>
                </a:solidFill>
                <a:latin typeface="Palatino Linotype" panose="02040502050505030304" pitchFamily="18" charset="0"/>
                <a:cs typeface="Times New Roman" panose="02020603050405020304" pitchFamily="18" charset="0"/>
              </a:rPr>
              <a:t>Objectives</a:t>
            </a:r>
            <a:r>
              <a:rPr lang="en-US" sz="4400" b="1" dirty="0">
                <a:solidFill>
                  <a:schemeClr val="bg1"/>
                </a:solidFill>
                <a:latin typeface="Palatino Linotype" panose="02040502050505030304" pitchFamily="18" charset="0"/>
              </a:rPr>
              <a:t>:</a:t>
            </a:r>
          </a:p>
        </p:txBody>
      </p:sp>
      <p:grpSp>
        <p:nvGrpSpPr>
          <p:cNvPr id="3115" name="Group 3114">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116" name="Freeform: Shape 311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17" name="Freeform: Shape 311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2" name="TextBox 11">
            <a:extLst>
              <a:ext uri="{FF2B5EF4-FFF2-40B4-BE49-F238E27FC236}">
                <a16:creationId xmlns:a16="http://schemas.microsoft.com/office/drawing/2014/main" id="{C3B3EE2E-2412-43A4-85D5-2B64159EFA8F}"/>
              </a:ext>
            </a:extLst>
          </p:cNvPr>
          <p:cNvSpPr txBox="1"/>
          <p:nvPr/>
        </p:nvSpPr>
        <p:spPr>
          <a:xfrm>
            <a:off x="6088292" y="1010264"/>
            <a:ext cx="5217173" cy="5446489"/>
          </a:xfrm>
          <a:prstGeom prst="rect">
            <a:avLst/>
          </a:prstGeom>
        </p:spPr>
        <p:txBody>
          <a:bodyPr vert="horz" lIns="91440" tIns="45720" rIns="91440" bIns="45720" rtlCol="0">
            <a:normAutofit fontScale="92500"/>
          </a:bodyPr>
          <a:lstStyle/>
          <a:p>
            <a:pPr marL="342900" indent="-342900">
              <a:lnSpc>
                <a:spcPct val="170000"/>
              </a:lnSpc>
              <a:spcAft>
                <a:spcPts val="600"/>
              </a:spcAft>
              <a:buFont typeface="Arial" panose="020B0604020202020204" pitchFamily="34" charset="0"/>
              <a:buChar char="•"/>
            </a:pPr>
            <a:r>
              <a:rPr lang="en-US" sz="2000" dirty="0">
                <a:solidFill>
                  <a:schemeClr val="bg1"/>
                </a:solidFill>
                <a:latin typeface="Palatino Linotype" panose="02040502050505030304" pitchFamily="18" charset="0"/>
                <a:cs typeface="Times New Roman" panose="02020603050405020304" pitchFamily="18" charset="0"/>
              </a:rPr>
              <a:t>To design an AI model that accurately diagnoses pneumonia from X-ray images.</a:t>
            </a:r>
          </a:p>
          <a:p>
            <a:pPr marL="342900" indent="-342900">
              <a:lnSpc>
                <a:spcPct val="170000"/>
              </a:lnSpc>
              <a:spcAft>
                <a:spcPts val="600"/>
              </a:spcAft>
              <a:buFont typeface="Arial" panose="020B0604020202020204" pitchFamily="34" charset="0"/>
              <a:buChar char="•"/>
            </a:pPr>
            <a:r>
              <a:rPr lang="en-US" sz="2000" dirty="0">
                <a:solidFill>
                  <a:schemeClr val="bg1"/>
                </a:solidFill>
                <a:latin typeface="Palatino Linotype" panose="02040502050505030304" pitchFamily="18" charset="0"/>
                <a:cs typeface="Times New Roman" panose="02020603050405020304" pitchFamily="18" charset="0"/>
              </a:rPr>
              <a:t>To manage the high volume of X-ray data using big data infrastructure.</a:t>
            </a:r>
          </a:p>
          <a:p>
            <a:pPr marL="342900" indent="-342900">
              <a:lnSpc>
                <a:spcPct val="170000"/>
              </a:lnSpc>
              <a:spcAft>
                <a:spcPts val="600"/>
              </a:spcAft>
              <a:buFont typeface="Arial" panose="020B0604020202020204" pitchFamily="34" charset="0"/>
              <a:buChar char="•"/>
            </a:pPr>
            <a:r>
              <a:rPr lang="en-US" sz="2000" dirty="0">
                <a:solidFill>
                  <a:schemeClr val="bg1"/>
                </a:solidFill>
                <a:latin typeface="Palatino Linotype" panose="02040502050505030304" pitchFamily="18" charset="0"/>
                <a:cs typeface="Times New Roman" panose="02020603050405020304" pitchFamily="18" charset="0"/>
              </a:rPr>
              <a:t>To significantly reduce the time needed for diagnosis compared to current methods.</a:t>
            </a:r>
          </a:p>
          <a:p>
            <a:pPr marL="342900" indent="-342900">
              <a:lnSpc>
                <a:spcPct val="170000"/>
              </a:lnSpc>
              <a:spcAft>
                <a:spcPts val="600"/>
              </a:spcAft>
              <a:buFont typeface="Arial" panose="020B0604020202020204" pitchFamily="34" charset="0"/>
              <a:buChar char="•"/>
            </a:pPr>
            <a:r>
              <a:rPr lang="en-US" sz="2000" dirty="0">
                <a:solidFill>
                  <a:schemeClr val="bg1"/>
                </a:solidFill>
                <a:latin typeface="Palatino Linotype" panose="02040502050505030304" pitchFamily="18" charset="0"/>
                <a:cs typeface="Times New Roman" panose="02020603050405020304" pitchFamily="18" charset="0"/>
              </a:rPr>
              <a:t>To improve the reliability of X-ray interpretations with machine learning. </a:t>
            </a:r>
          </a:p>
          <a:p>
            <a:pPr marL="342900" indent="-342900">
              <a:lnSpc>
                <a:spcPct val="170000"/>
              </a:lnSpc>
              <a:spcAft>
                <a:spcPts val="600"/>
              </a:spcAft>
              <a:buFont typeface="Arial" panose="020B0604020202020204" pitchFamily="34" charset="0"/>
              <a:buChar char="•"/>
            </a:pPr>
            <a:r>
              <a:rPr lang="en-US" sz="2000" dirty="0">
                <a:solidFill>
                  <a:schemeClr val="bg1"/>
                </a:solidFill>
                <a:latin typeface="Palatino Linotype" panose="02040502050505030304" pitchFamily="18" charset="0"/>
                <a:cs typeface="Times New Roman" panose="02020603050405020304" pitchFamily="18" charset="0"/>
              </a:rPr>
              <a:t>To provide a scalable solution that can be adapted for other diagnostic needs.</a:t>
            </a:r>
          </a:p>
        </p:txBody>
      </p:sp>
      <p:grpSp>
        <p:nvGrpSpPr>
          <p:cNvPr id="311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02" name="Freeform: Shape 3101">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19" name="Freeform: Shape 311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20" name="Freeform: Shape 311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21" name="Freeform: Shape 312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6" name="Freeform: Shape 3105">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 name="Picture 2" descr="Glowing lungs on black background">
            <a:extLst>
              <a:ext uri="{FF2B5EF4-FFF2-40B4-BE49-F238E27FC236}">
                <a16:creationId xmlns:a16="http://schemas.microsoft.com/office/drawing/2014/main" id="{A0C64FD6-065A-3EC8-7BF3-E94E8247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61" y="817628"/>
            <a:ext cx="4634752" cy="5793440"/>
          </a:xfrm>
          <a:prstGeom prst="ellipse">
            <a:avLst/>
          </a:prstGeom>
        </p:spPr>
      </p:pic>
    </p:spTree>
    <p:extLst>
      <p:ext uri="{BB962C8B-B14F-4D97-AF65-F5344CB8AC3E}">
        <p14:creationId xmlns:p14="http://schemas.microsoft.com/office/powerpoint/2010/main" val="273070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1CAB481-27E5-3060-38DD-4D2C4CC369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21" r="23479" b="-1"/>
          <a:stretch/>
        </p:blipFill>
        <p:spPr bwMode="auto">
          <a:xfrm>
            <a:off x="3729619" y="0"/>
            <a:ext cx="84623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B2CFE54-2E6B-3D13-3D2E-C795FCD93E3E}"/>
              </a:ext>
            </a:extLst>
          </p:cNvPr>
          <p:cNvSpPr txBox="1"/>
          <p:nvPr/>
        </p:nvSpPr>
        <p:spPr>
          <a:xfrm>
            <a:off x="542926" y="371475"/>
            <a:ext cx="4686300" cy="557213"/>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3200" b="1" dirty="0">
                <a:latin typeface="Palatino Linotype" panose="02040502050505030304" pitchFamily="18" charset="0"/>
                <a:ea typeface="Calibri" panose="020F0502020204030204" pitchFamily="34" charset="0"/>
                <a:cs typeface="Calibri" panose="020F0502020204030204" pitchFamily="34" charset="0"/>
              </a:rPr>
              <a:t>Data Sources</a:t>
            </a:r>
            <a:r>
              <a:rPr kumimoji="0" lang="en-US" sz="3200" b="1" i="0" u="none" strike="noStrike" cap="none" spc="0" normalizeH="0" baseline="0" noProof="0" dirty="0">
                <a:ln>
                  <a:noFill/>
                </a:ln>
                <a:effectLst/>
                <a:uLnTx/>
                <a:uFillTx/>
                <a:latin typeface="Palatino Linotype" panose="02040502050505030304" pitchFamily="18" charset="0"/>
                <a:ea typeface="Calibri" panose="020F0502020204030204" pitchFamily="34" charset="0"/>
                <a:cs typeface="Calibri" panose="020F0502020204030204" pitchFamily="34" charset="0"/>
              </a:rPr>
              <a:t>:</a:t>
            </a:r>
            <a:endParaRPr lang="en-US" sz="3200" dirty="0">
              <a:latin typeface="Palatino Linotype" panose="02040502050505030304" pitchFamily="18"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9A9AED4-23FB-557A-28B7-92A521E7334F}"/>
              </a:ext>
            </a:extLst>
          </p:cNvPr>
          <p:cNvSpPr txBox="1"/>
          <p:nvPr/>
        </p:nvSpPr>
        <p:spPr>
          <a:xfrm>
            <a:off x="436601" y="928688"/>
            <a:ext cx="5889772" cy="51235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Palatino Linotype" panose="02040502050505030304" pitchFamily="18" charset="0"/>
                <a:ea typeface="Calibri" panose="020F0502020204030204" pitchFamily="34" charset="0"/>
                <a:cs typeface="Calibri" panose="020F0502020204030204" pitchFamily="34" charset="0"/>
                <a:hlinkClick r:id="rId4"/>
              </a:rPr>
              <a:t>https://data.mendeley.com/datasets/rscbjbr9sj/2</a:t>
            </a:r>
            <a:endParaRPr lang="en-US" sz="2000" dirty="0">
              <a:latin typeface="Palatino Linotype" panose="02040502050505030304" pitchFamily="18"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2000" dirty="0">
              <a:latin typeface="Palatino Linotype" panose="02040502050505030304" pitchFamily="18"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b="0" i="0" dirty="0">
                <a:solidFill>
                  <a:srgbClr val="3C4043"/>
                </a:solidFill>
                <a:effectLst/>
                <a:latin typeface="Palatino Linotype" panose="02040502050505030304" pitchFamily="18" charset="0"/>
                <a:ea typeface="Calibri" panose="020F0502020204030204" pitchFamily="34" charset="0"/>
                <a:cs typeface="Calibri" panose="020F0502020204030204" pitchFamily="34" charset="0"/>
              </a:rPr>
              <a:t>The dataset is organized into 3 folders (train, test, </a:t>
            </a:r>
            <a:r>
              <a:rPr lang="en-US" sz="2000" b="0" i="0" dirty="0" err="1">
                <a:solidFill>
                  <a:srgbClr val="3C4043"/>
                </a:solidFill>
                <a:effectLst/>
                <a:latin typeface="Palatino Linotype" panose="02040502050505030304" pitchFamily="18" charset="0"/>
                <a:ea typeface="Calibri" panose="020F0502020204030204" pitchFamily="34" charset="0"/>
                <a:cs typeface="Calibri" panose="020F0502020204030204" pitchFamily="34" charset="0"/>
              </a:rPr>
              <a:t>val</a:t>
            </a:r>
            <a:r>
              <a:rPr lang="en-US" sz="2000" b="0" i="0" dirty="0">
                <a:solidFill>
                  <a:srgbClr val="3C4043"/>
                </a:solidFill>
                <a:effectLst/>
                <a:latin typeface="Palatino Linotype" panose="02040502050505030304" pitchFamily="18" charset="0"/>
                <a:ea typeface="Calibri" panose="020F0502020204030204" pitchFamily="34" charset="0"/>
                <a:cs typeface="Calibri" panose="020F0502020204030204" pitchFamily="34" charset="0"/>
              </a:rPr>
              <a:t>) and contains subfolders for each image category (Pneumonia/Normal). There are 5,863 X-Ray images (JPEG),size 1.15GB,2 categories (Pneumonia/Normal).</a:t>
            </a:r>
          </a:p>
          <a:p>
            <a:pPr marL="342900" indent="-342900">
              <a:lnSpc>
                <a:spcPct val="150000"/>
              </a:lnSpc>
              <a:buFont typeface="Arial" panose="020B0604020202020204" pitchFamily="34" charset="0"/>
              <a:buChar char="•"/>
            </a:pPr>
            <a:endParaRPr lang="en-US" sz="2000" b="0" i="0" dirty="0">
              <a:solidFill>
                <a:srgbClr val="3C4043"/>
              </a:solidFill>
              <a:effectLst/>
              <a:latin typeface="Palatino Linotype" panose="02040502050505030304" pitchFamily="18"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solidFill>
                  <a:srgbClr val="0D0D0D"/>
                </a:solidFill>
                <a:latin typeface="Palatino Linotype" panose="02040502050505030304" pitchFamily="18" charset="0"/>
                <a:ea typeface="Calibri" panose="020F0502020204030204" pitchFamily="34" charset="0"/>
                <a:cs typeface="Calibri" panose="020F0502020204030204" pitchFamily="34" charset="0"/>
              </a:rPr>
              <a:t>T</a:t>
            </a:r>
            <a:r>
              <a:rPr lang="en-US" sz="2000" b="0" i="0" dirty="0">
                <a:solidFill>
                  <a:srgbClr val="0D0D0D"/>
                </a:solidFill>
                <a:effectLst/>
                <a:latin typeface="Palatino Linotype" panose="02040502050505030304" pitchFamily="18" charset="0"/>
                <a:ea typeface="Calibri" panose="020F0502020204030204" pitchFamily="34" charset="0"/>
                <a:cs typeface="Calibri" panose="020F0502020204030204" pitchFamily="34" charset="0"/>
              </a:rPr>
              <a:t>he dataset will be ingested into our distributed storage system, which is Hadoop Distributed File System (HDFS)</a:t>
            </a:r>
            <a:endParaRPr lang="en-US" sz="2000" dirty="0">
              <a:latin typeface="Palatino Linotype" panose="0204050205050503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03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B7553F3-F259-F81C-381F-43E9BF3A9DE6}"/>
              </a:ext>
            </a:extLst>
          </p:cNvPr>
          <p:cNvSpPr txBox="1">
            <a:spLocks/>
          </p:cNvSpPr>
          <p:nvPr/>
        </p:nvSpPr>
        <p:spPr>
          <a:xfrm>
            <a:off x="836675" y="345966"/>
            <a:ext cx="10515600" cy="11336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600" b="1" kern="1200" dirty="0">
                <a:solidFill>
                  <a:schemeClr val="tx1"/>
                </a:solidFill>
                <a:latin typeface="Palatino Linotype" panose="02040502050505030304" pitchFamily="18" charset="0"/>
                <a:cs typeface="Times New Roman" panose="02020603050405020304" pitchFamily="18" charset="0"/>
              </a:rPr>
              <a:t>Challenges Faced:</a:t>
            </a:r>
          </a:p>
        </p:txBody>
      </p:sp>
      <p:cxnSp>
        <p:nvCxnSpPr>
          <p:cNvPr id="10" name="Straight Connector 9">
            <a:extLst>
              <a:ext uri="{FF2B5EF4-FFF2-40B4-BE49-F238E27FC236}">
                <a16:creationId xmlns:a16="http://schemas.microsoft.com/office/drawing/2014/main" id="{9E19A0B4-E6EE-02A2-A1CE-380ECF83E959}"/>
              </a:ext>
            </a:extLst>
          </p:cNvPr>
          <p:cNvCxnSpPr>
            <a:cxnSpLocks/>
          </p:cNvCxnSpPr>
          <p:nvPr/>
        </p:nvCxnSpPr>
        <p:spPr>
          <a:xfrm>
            <a:off x="941293" y="430305"/>
            <a:ext cx="90095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3" name="TextBox 1">
            <a:extLst>
              <a:ext uri="{FF2B5EF4-FFF2-40B4-BE49-F238E27FC236}">
                <a16:creationId xmlns:a16="http://schemas.microsoft.com/office/drawing/2014/main" id="{06F59E19-19E9-0BE0-F551-6C94B80435BA}"/>
              </a:ext>
            </a:extLst>
          </p:cNvPr>
          <p:cNvGraphicFramePr/>
          <p:nvPr>
            <p:extLst>
              <p:ext uri="{D42A27DB-BD31-4B8C-83A1-F6EECF244321}">
                <p14:modId xmlns:p14="http://schemas.microsoft.com/office/powerpoint/2010/main" val="227500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11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1" name="Rectangle 3090">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594550-23FF-C942-9D27-F6D218954492}"/>
              </a:ext>
            </a:extLst>
          </p:cNvPr>
          <p:cNvSpPr txBox="1"/>
          <p:nvPr/>
        </p:nvSpPr>
        <p:spPr>
          <a:xfrm>
            <a:off x="838201" y="300580"/>
            <a:ext cx="9829800" cy="10895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rgbClr val="FFFFFF"/>
                </a:solidFill>
                <a:latin typeface="+mj-lt"/>
                <a:ea typeface="+mj-ea"/>
                <a:cs typeface="+mj-cs"/>
              </a:rPr>
              <a:t>Tools and Technology:</a:t>
            </a:r>
          </a:p>
        </p:txBody>
      </p:sp>
      <p:sp>
        <p:nvSpPr>
          <p:cNvPr id="309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309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309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pic>
        <p:nvPicPr>
          <p:cNvPr id="3082" name="Picture 10" descr="Hadoop Logo Png Download 500*500 Free Transparent Apache, 55% OFF">
            <a:extLst>
              <a:ext uri="{FF2B5EF4-FFF2-40B4-BE49-F238E27FC236}">
                <a16:creationId xmlns:a16="http://schemas.microsoft.com/office/drawing/2014/main" id="{29C79867-4ADF-D5E0-5DD9-ED4D3D593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12" y="3309763"/>
            <a:ext cx="869234" cy="8692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4" name="Picture 12" descr="Apache Spark - Wikipedia">
            <a:extLst>
              <a:ext uri="{FF2B5EF4-FFF2-40B4-BE49-F238E27FC236}">
                <a16:creationId xmlns:a16="http://schemas.microsoft.com/office/drawing/2014/main" id="{45E513F3-F25B-F34B-6C9E-72564973C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712" y="5471959"/>
            <a:ext cx="1138501" cy="59114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roject Jupyter Try Jupyter, 56% OFF">
            <a:extLst>
              <a:ext uri="{FF2B5EF4-FFF2-40B4-BE49-F238E27FC236}">
                <a16:creationId xmlns:a16="http://schemas.microsoft.com/office/drawing/2014/main" id="{C94857F4-65FD-379B-5924-39CAFCC18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979" y="3302666"/>
            <a:ext cx="869234" cy="869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achine learning algorithms concept icon Vector Image">
            <a:extLst>
              <a:ext uri="{FF2B5EF4-FFF2-40B4-BE49-F238E27FC236}">
                <a16:creationId xmlns:a16="http://schemas.microsoft.com/office/drawing/2014/main" id="{07443DD4-EBAD-9253-1759-4DE4C40732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25" t="7709" r="5600" b="42083"/>
          <a:stretch/>
        </p:blipFill>
        <p:spPr bwMode="auto">
          <a:xfrm>
            <a:off x="5985447" y="5269344"/>
            <a:ext cx="1346693" cy="847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B7D90-7209-DE29-42F4-A3F5DB23ACC4}"/>
              </a:ext>
            </a:extLst>
          </p:cNvPr>
          <p:cNvSpPr txBox="1"/>
          <p:nvPr/>
        </p:nvSpPr>
        <p:spPr>
          <a:xfrm>
            <a:off x="2377583" y="3441332"/>
            <a:ext cx="3149669" cy="730567"/>
          </a:xfrm>
          <a:prstGeom prst="rect">
            <a:avLst/>
          </a:prstGeom>
          <a:noFill/>
        </p:spPr>
        <p:txBody>
          <a:bodyPr wrap="square" rtlCol="0">
            <a:spAutoFit/>
          </a:bodyPr>
          <a:lstStyle/>
          <a:p>
            <a:pPr defTabSz="795528">
              <a:spcAft>
                <a:spcPts val="600"/>
              </a:spcAft>
            </a:pPr>
            <a:r>
              <a:rPr lang="en-US" sz="2088" kern="1200">
                <a:solidFill>
                  <a:schemeClr val="tx1"/>
                </a:solidFill>
                <a:latin typeface="Palatino Linotype" panose="02040502050505030304" pitchFamily="18" charset="0"/>
                <a:ea typeface="+mn-ea"/>
                <a:cs typeface="+mn-cs"/>
              </a:rPr>
              <a:t>Hadoop HDFS for data storage</a:t>
            </a:r>
            <a:endParaRPr lang="en-US" sz="2400">
              <a:latin typeface="Palatino Linotype" panose="02040502050505030304" pitchFamily="18" charset="0"/>
            </a:endParaRPr>
          </a:p>
        </p:txBody>
      </p:sp>
      <p:sp>
        <p:nvSpPr>
          <p:cNvPr id="7" name="TextBox 6">
            <a:extLst>
              <a:ext uri="{FF2B5EF4-FFF2-40B4-BE49-F238E27FC236}">
                <a16:creationId xmlns:a16="http://schemas.microsoft.com/office/drawing/2014/main" id="{DF0C6B7D-BC84-ED76-B5CC-1A9E1314BB0E}"/>
              </a:ext>
            </a:extLst>
          </p:cNvPr>
          <p:cNvSpPr txBox="1"/>
          <p:nvPr/>
        </p:nvSpPr>
        <p:spPr>
          <a:xfrm>
            <a:off x="7478464" y="3493197"/>
            <a:ext cx="2846562" cy="730567"/>
          </a:xfrm>
          <a:prstGeom prst="rect">
            <a:avLst/>
          </a:prstGeom>
          <a:noFill/>
        </p:spPr>
        <p:txBody>
          <a:bodyPr wrap="square" rtlCol="0">
            <a:spAutoFit/>
          </a:bodyPr>
          <a:lstStyle/>
          <a:p>
            <a:pPr defTabSz="795528">
              <a:spcAft>
                <a:spcPts val="600"/>
              </a:spcAft>
            </a:pPr>
            <a:r>
              <a:rPr lang="en-US" sz="2088" kern="1200">
                <a:solidFill>
                  <a:schemeClr val="tx1"/>
                </a:solidFill>
                <a:latin typeface="Palatino Linotype" panose="02040502050505030304" pitchFamily="18" charset="0"/>
                <a:ea typeface="+mn-ea"/>
                <a:cs typeface="+mn-cs"/>
              </a:rPr>
              <a:t>(Python) </a:t>
            </a:r>
            <a:r>
              <a:rPr lang="en-US" sz="2088" kern="1200" err="1">
                <a:solidFill>
                  <a:schemeClr val="tx1"/>
                </a:solidFill>
                <a:latin typeface="Palatino Linotype" panose="02040502050505030304" pitchFamily="18" charset="0"/>
                <a:ea typeface="+mn-ea"/>
                <a:cs typeface="+mn-cs"/>
              </a:rPr>
              <a:t>Jupyter</a:t>
            </a:r>
            <a:r>
              <a:rPr lang="en-US" sz="2088" kern="1200">
                <a:solidFill>
                  <a:schemeClr val="tx1"/>
                </a:solidFill>
                <a:latin typeface="Palatino Linotype" panose="02040502050505030304" pitchFamily="18" charset="0"/>
                <a:ea typeface="+mn-ea"/>
                <a:cs typeface="+mn-cs"/>
              </a:rPr>
              <a:t> Notebook</a:t>
            </a:r>
            <a:endParaRPr lang="en-US" sz="2400">
              <a:latin typeface="Palatino Linotype" panose="02040502050505030304" pitchFamily="18" charset="0"/>
            </a:endParaRPr>
          </a:p>
        </p:txBody>
      </p:sp>
      <p:sp>
        <p:nvSpPr>
          <p:cNvPr id="8" name="TextBox 7">
            <a:extLst>
              <a:ext uri="{FF2B5EF4-FFF2-40B4-BE49-F238E27FC236}">
                <a16:creationId xmlns:a16="http://schemas.microsoft.com/office/drawing/2014/main" id="{743918EB-6603-62F2-42C2-8A9AB079833E}"/>
              </a:ext>
            </a:extLst>
          </p:cNvPr>
          <p:cNvSpPr txBox="1"/>
          <p:nvPr/>
        </p:nvSpPr>
        <p:spPr>
          <a:xfrm>
            <a:off x="2506316" y="5668946"/>
            <a:ext cx="2530277" cy="413639"/>
          </a:xfrm>
          <a:prstGeom prst="rect">
            <a:avLst/>
          </a:prstGeom>
          <a:noFill/>
        </p:spPr>
        <p:txBody>
          <a:bodyPr wrap="square" rtlCol="0">
            <a:spAutoFit/>
          </a:bodyPr>
          <a:lstStyle/>
          <a:p>
            <a:pPr defTabSz="795528">
              <a:spcAft>
                <a:spcPts val="600"/>
              </a:spcAft>
            </a:pPr>
            <a:r>
              <a:rPr lang="en-US" sz="2088" kern="1200">
                <a:solidFill>
                  <a:schemeClr val="tx1"/>
                </a:solidFill>
                <a:latin typeface="Palatino Linotype" panose="02040502050505030304" pitchFamily="18" charset="0"/>
                <a:ea typeface="+mn-ea"/>
                <a:cs typeface="+mn-cs"/>
              </a:rPr>
              <a:t>Apache Spark</a:t>
            </a:r>
            <a:endParaRPr lang="en-US" sz="2400">
              <a:latin typeface="Palatino Linotype" panose="02040502050505030304" pitchFamily="18" charset="0"/>
            </a:endParaRPr>
          </a:p>
        </p:txBody>
      </p:sp>
      <p:sp>
        <p:nvSpPr>
          <p:cNvPr id="11" name="TextBox 10">
            <a:extLst>
              <a:ext uri="{FF2B5EF4-FFF2-40B4-BE49-F238E27FC236}">
                <a16:creationId xmlns:a16="http://schemas.microsoft.com/office/drawing/2014/main" id="{A336185F-CD46-86C3-162B-C05F703371CA}"/>
              </a:ext>
            </a:extLst>
          </p:cNvPr>
          <p:cNvSpPr txBox="1"/>
          <p:nvPr/>
        </p:nvSpPr>
        <p:spPr>
          <a:xfrm>
            <a:off x="7197872" y="5446396"/>
            <a:ext cx="3918415" cy="730567"/>
          </a:xfrm>
          <a:prstGeom prst="rect">
            <a:avLst/>
          </a:prstGeom>
          <a:noFill/>
        </p:spPr>
        <p:txBody>
          <a:bodyPr wrap="square" rtlCol="0">
            <a:spAutoFit/>
          </a:bodyPr>
          <a:lstStyle/>
          <a:p>
            <a:pPr defTabSz="795528">
              <a:spcAft>
                <a:spcPts val="600"/>
              </a:spcAft>
            </a:pPr>
            <a:r>
              <a:rPr lang="en-US" sz="2088" kern="1200">
                <a:solidFill>
                  <a:schemeClr val="tx1"/>
                </a:solidFill>
                <a:latin typeface="Palatino Linotype" panose="02040502050505030304" pitchFamily="18" charset="0"/>
                <a:ea typeface="+mn-ea"/>
                <a:cs typeface="+mn-cs"/>
              </a:rPr>
              <a:t>CNN Algorithm for classification model</a:t>
            </a:r>
            <a:endParaRPr lang="en-US" sz="2400">
              <a:latin typeface="Palatino Linotype" panose="02040502050505030304" pitchFamily="18" charset="0"/>
            </a:endParaRPr>
          </a:p>
        </p:txBody>
      </p:sp>
      <p:cxnSp>
        <p:nvCxnSpPr>
          <p:cNvPr id="12" name="Straight Connector 11">
            <a:extLst>
              <a:ext uri="{FF2B5EF4-FFF2-40B4-BE49-F238E27FC236}">
                <a16:creationId xmlns:a16="http://schemas.microsoft.com/office/drawing/2014/main" id="{396DFD76-EEA0-E737-B9D5-F0F7203FB4F3}"/>
              </a:ext>
            </a:extLst>
          </p:cNvPr>
          <p:cNvCxnSpPr>
            <a:cxnSpLocks/>
          </p:cNvCxnSpPr>
          <p:nvPr/>
        </p:nvCxnSpPr>
        <p:spPr>
          <a:xfrm>
            <a:off x="1075712" y="2211233"/>
            <a:ext cx="1138501"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0459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94550-23FF-C942-9D27-F6D218954492}"/>
              </a:ext>
            </a:extLst>
          </p:cNvPr>
          <p:cNvSpPr txBox="1"/>
          <p:nvPr/>
        </p:nvSpPr>
        <p:spPr>
          <a:xfrm>
            <a:off x="645536" y="587068"/>
            <a:ext cx="8201025" cy="1077218"/>
          </a:xfrm>
          <a:prstGeom prst="rect">
            <a:avLst/>
          </a:prstGeom>
          <a:noFill/>
          <a:effectLst>
            <a:outerShdw blurRad="1219200" dist="50800" dir="5400000" algn="ctr" rotWithShape="0">
              <a:srgbClr val="000000">
                <a:alpha val="43137"/>
              </a:srgbClr>
            </a:outerShdw>
          </a:effectLst>
        </p:spPr>
        <p:txBody>
          <a:bodyPr wrap="square" rtlCol="0">
            <a:spAutoFit/>
          </a:bodyPr>
          <a:lstStyle/>
          <a:p>
            <a:r>
              <a:rPr lang="en-US" sz="2800" b="1" dirty="0">
                <a:latin typeface="Palatino Linotype" panose="02040502050505030304" pitchFamily="18" charset="0"/>
                <a:cs typeface="Times New Roman" panose="02020603050405020304" pitchFamily="18" charset="0"/>
              </a:rPr>
              <a:t>DATA STACK DIAGRAM:</a:t>
            </a:r>
          </a:p>
          <a:p>
            <a:endParaRPr lang="en-US" sz="3600" b="1"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396DFD76-EEA0-E737-B9D5-F0F7203FB4F3}"/>
              </a:ext>
            </a:extLst>
          </p:cNvPr>
          <p:cNvCxnSpPr>
            <a:cxnSpLocks/>
          </p:cNvCxnSpPr>
          <p:nvPr/>
        </p:nvCxnSpPr>
        <p:spPr>
          <a:xfrm>
            <a:off x="771159" y="587068"/>
            <a:ext cx="1295009" cy="0"/>
          </a:xfrm>
          <a:prstGeom prst="line">
            <a:avLst/>
          </a:prstGeom>
          <a:ln w="57150"/>
        </p:spPr>
        <p:style>
          <a:lnRef idx="3">
            <a:schemeClr val="accent4"/>
          </a:lnRef>
          <a:fillRef idx="0">
            <a:schemeClr val="accent4"/>
          </a:fillRef>
          <a:effectRef idx="2">
            <a:schemeClr val="accent4"/>
          </a:effectRef>
          <a:fontRef idx="minor">
            <a:schemeClr val="tx1"/>
          </a:fontRef>
        </p:style>
      </p:cxnSp>
      <p:pic>
        <p:nvPicPr>
          <p:cNvPr id="10" name="Picture 9" descr="A diagram of a big data management&#10;&#10;Description automatically generated">
            <a:extLst>
              <a:ext uri="{FF2B5EF4-FFF2-40B4-BE49-F238E27FC236}">
                <a16:creationId xmlns:a16="http://schemas.microsoft.com/office/drawing/2014/main" id="{6E5A1635-4125-E392-CFE4-7A5C90D85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60" y="1471561"/>
            <a:ext cx="8420466" cy="4381054"/>
          </a:xfrm>
          <a:prstGeom prst="rect">
            <a:avLst/>
          </a:prstGeom>
        </p:spPr>
      </p:pic>
    </p:spTree>
    <p:extLst>
      <p:ext uri="{BB962C8B-B14F-4D97-AF65-F5344CB8AC3E}">
        <p14:creationId xmlns:p14="http://schemas.microsoft.com/office/powerpoint/2010/main" val="46026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493801" y="546008"/>
            <a:ext cx="3283500" cy="523180"/>
          </a:xfrm>
          <a:prstGeom prst="rect">
            <a:avLst/>
          </a:prstGeom>
          <a:noFill/>
          <a:ln>
            <a:noFill/>
          </a:ln>
        </p:spPr>
        <p:txBody>
          <a:bodyPr spcFirstLastPara="1" wrap="square" lIns="91425" tIns="45700" rIns="91425" bIns="45700" anchor="t" anchorCtr="0">
            <a:spAutoFit/>
          </a:bodyPr>
          <a:lstStyle/>
          <a:p>
            <a:r>
              <a:rPr lang="en-US" sz="2800" b="1" dirty="0">
                <a:latin typeface="Palatino Linotype" panose="02040502050505030304" pitchFamily="18" charset="0"/>
                <a:cs typeface="Times New Roman" panose="02020603050405020304" pitchFamily="18" charset="0"/>
              </a:rPr>
              <a:t>CNN Algorithm:</a:t>
            </a:r>
            <a:endParaRPr lang="en-US" sz="1800" b="1" dirty="0">
              <a:latin typeface="Palatino Linotype" panose="02040502050505030304" pitchFamily="18" charset="0"/>
              <a:cs typeface="Times New Roman" panose="02020603050405020304" pitchFamily="18" charset="0"/>
            </a:endParaRPr>
          </a:p>
        </p:txBody>
      </p:sp>
      <p:sp>
        <p:nvSpPr>
          <p:cNvPr id="139" name="Google Shape;139;p7"/>
          <p:cNvSpPr/>
          <p:nvPr/>
        </p:nvSpPr>
        <p:spPr>
          <a:xfrm>
            <a:off x="6500534" y="561850"/>
            <a:ext cx="5264100" cy="5264100"/>
          </a:xfrm>
          <a:prstGeom prst="ellipse">
            <a:avLst/>
          </a:prstGeom>
          <a:solidFill>
            <a:srgbClr val="EDA29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0" name="Google Shape;140;p7"/>
          <p:cNvGrpSpPr/>
          <p:nvPr/>
        </p:nvGrpSpPr>
        <p:grpSpPr>
          <a:xfrm>
            <a:off x="7542023" y="296277"/>
            <a:ext cx="2887928" cy="2887928"/>
            <a:chOff x="4073800" y="271245"/>
            <a:chExt cx="2166000" cy="2166000"/>
          </a:xfrm>
        </p:grpSpPr>
        <p:sp>
          <p:nvSpPr>
            <p:cNvPr id="141" name="Google Shape;141;p7"/>
            <p:cNvSpPr/>
            <p:nvPr/>
          </p:nvSpPr>
          <p:spPr>
            <a:xfrm>
              <a:off x="4073800" y="271245"/>
              <a:ext cx="2166000" cy="2166000"/>
            </a:xfrm>
            <a:prstGeom prst="ellipse">
              <a:avLst/>
            </a:prstGeom>
            <a:solidFill>
              <a:srgbClr val="BE2F2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 name="Google Shape;142;p7"/>
            <p:cNvSpPr txBox="1"/>
            <p:nvPr/>
          </p:nvSpPr>
          <p:spPr>
            <a:xfrm>
              <a:off x="4383691" y="639411"/>
              <a:ext cx="1328400" cy="661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a:solidFill>
                    <a:srgbClr val="0D0D0D"/>
                  </a:solidFill>
                  <a:highlight>
                    <a:srgbClr val="FFFFFF"/>
                  </a:highlight>
                  <a:latin typeface="Roboto"/>
                  <a:ea typeface="Roboto"/>
                  <a:cs typeface="Roboto"/>
                  <a:sym typeface="Roboto"/>
                </a:rPr>
                <a:t>Feature Learning</a:t>
              </a:r>
              <a:endParaRPr sz="1300" dirty="0">
                <a:solidFill>
                  <a:srgbClr val="FFFFFF"/>
                </a:solidFill>
                <a:latin typeface="Roboto"/>
                <a:ea typeface="Roboto"/>
                <a:cs typeface="Roboto"/>
                <a:sym typeface="Roboto"/>
              </a:endParaRPr>
            </a:p>
          </p:txBody>
        </p:sp>
      </p:grpSp>
      <p:grpSp>
        <p:nvGrpSpPr>
          <p:cNvPr id="143" name="Google Shape;143;p7"/>
          <p:cNvGrpSpPr/>
          <p:nvPr/>
        </p:nvGrpSpPr>
        <p:grpSpPr>
          <a:xfrm>
            <a:off x="9289313" y="1030390"/>
            <a:ext cx="2887928" cy="2887928"/>
            <a:chOff x="4648111" y="1143043"/>
            <a:chExt cx="2166000" cy="2166000"/>
          </a:xfrm>
        </p:grpSpPr>
        <p:sp>
          <p:nvSpPr>
            <p:cNvPr id="144" name="Google Shape;144;p7"/>
            <p:cNvSpPr/>
            <p:nvPr/>
          </p:nvSpPr>
          <p:spPr>
            <a:xfrm>
              <a:off x="4648111" y="1143043"/>
              <a:ext cx="2166000" cy="2166000"/>
            </a:xfrm>
            <a:prstGeom prst="ellipse">
              <a:avLst/>
            </a:prstGeom>
            <a:solidFill>
              <a:srgbClr val="D8372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7"/>
            <p:cNvSpPr txBox="1"/>
            <p:nvPr/>
          </p:nvSpPr>
          <p:spPr>
            <a:xfrm>
              <a:off x="5431956" y="1669515"/>
              <a:ext cx="1328400" cy="661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a:solidFill>
                    <a:srgbClr val="0D0D0D"/>
                  </a:solidFill>
                  <a:highlight>
                    <a:srgbClr val="FFFFFF"/>
                  </a:highlight>
                  <a:latin typeface="Roboto"/>
                  <a:ea typeface="Roboto"/>
                  <a:cs typeface="Roboto"/>
                  <a:sym typeface="Roboto"/>
                </a:rPr>
                <a:t>Spatial Hierarchies</a:t>
              </a:r>
              <a:endParaRPr sz="1300" dirty="0">
                <a:solidFill>
                  <a:srgbClr val="FFFFFF"/>
                </a:solidFill>
                <a:latin typeface="Roboto"/>
                <a:ea typeface="Roboto"/>
                <a:cs typeface="Roboto"/>
                <a:sym typeface="Roboto"/>
              </a:endParaRPr>
            </a:p>
          </p:txBody>
        </p:sp>
      </p:grpSp>
      <p:grpSp>
        <p:nvGrpSpPr>
          <p:cNvPr id="146" name="Google Shape;146;p7"/>
          <p:cNvGrpSpPr/>
          <p:nvPr/>
        </p:nvGrpSpPr>
        <p:grpSpPr>
          <a:xfrm>
            <a:off x="8468705" y="3049878"/>
            <a:ext cx="2887928" cy="2887928"/>
            <a:chOff x="4658075" y="2459048"/>
            <a:chExt cx="2166000" cy="2166000"/>
          </a:xfrm>
        </p:grpSpPr>
        <p:sp>
          <p:nvSpPr>
            <p:cNvPr id="147" name="Google Shape;147;p7"/>
            <p:cNvSpPr/>
            <p:nvPr/>
          </p:nvSpPr>
          <p:spPr>
            <a:xfrm>
              <a:off x="4658075" y="2459048"/>
              <a:ext cx="2166000" cy="2166000"/>
            </a:xfrm>
            <a:prstGeom prst="ellipse">
              <a:avLst/>
            </a:prstGeom>
            <a:solidFill>
              <a:srgbClr val="801F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148" name="Google Shape;148;p7"/>
            <p:cNvSpPr txBox="1"/>
            <p:nvPr/>
          </p:nvSpPr>
          <p:spPr>
            <a:xfrm>
              <a:off x="5047891" y="3185187"/>
              <a:ext cx="1328400" cy="661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a:solidFill>
                    <a:srgbClr val="0D0D0D"/>
                  </a:solidFill>
                  <a:highlight>
                    <a:srgbClr val="FFFFFF"/>
                  </a:highlight>
                  <a:latin typeface="Roboto"/>
                  <a:ea typeface="Roboto"/>
                  <a:cs typeface="Roboto"/>
                  <a:sym typeface="Roboto"/>
                </a:rPr>
                <a:t>Effectiveness with Image Data</a:t>
              </a:r>
              <a:endParaRPr sz="1300">
                <a:solidFill>
                  <a:srgbClr val="FFFFFF"/>
                </a:solidFill>
                <a:latin typeface="Roboto"/>
                <a:ea typeface="Roboto"/>
                <a:cs typeface="Roboto"/>
                <a:sym typeface="Roboto"/>
              </a:endParaRPr>
            </a:p>
          </p:txBody>
        </p:sp>
      </p:grpSp>
      <p:grpSp>
        <p:nvGrpSpPr>
          <p:cNvPr id="149" name="Google Shape;149;p7"/>
          <p:cNvGrpSpPr/>
          <p:nvPr/>
        </p:nvGrpSpPr>
        <p:grpSpPr>
          <a:xfrm>
            <a:off x="6330579" y="2900884"/>
            <a:ext cx="2887928" cy="2887928"/>
            <a:chOff x="2983201" y="2357790"/>
            <a:chExt cx="2166000" cy="2166000"/>
          </a:xfrm>
        </p:grpSpPr>
        <p:sp>
          <p:nvSpPr>
            <p:cNvPr id="150" name="Google Shape;150;p7"/>
            <p:cNvSpPr/>
            <p:nvPr/>
          </p:nvSpPr>
          <p:spPr>
            <a:xfrm>
              <a:off x="2983201" y="2357790"/>
              <a:ext cx="2166000" cy="2166000"/>
            </a:xfrm>
            <a:prstGeom prst="ellipse">
              <a:avLst/>
            </a:prstGeom>
            <a:solidFill>
              <a:srgbClr val="A729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p7"/>
            <p:cNvSpPr txBox="1"/>
            <p:nvPr/>
          </p:nvSpPr>
          <p:spPr>
            <a:xfrm>
              <a:off x="3059406" y="3168962"/>
              <a:ext cx="1328400" cy="661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a:solidFill>
                    <a:srgbClr val="0D0D0D"/>
                  </a:solidFill>
                  <a:highlight>
                    <a:srgbClr val="FFFFFF"/>
                  </a:highlight>
                  <a:latin typeface="Roboto"/>
                  <a:ea typeface="Roboto"/>
                  <a:cs typeface="Roboto"/>
                  <a:sym typeface="Roboto"/>
                </a:rPr>
                <a:t>Transfer Learning</a:t>
              </a:r>
              <a:endParaRPr sz="1300" dirty="0">
                <a:solidFill>
                  <a:srgbClr val="FFFFFF"/>
                </a:solidFill>
                <a:latin typeface="Roboto"/>
                <a:ea typeface="Roboto"/>
                <a:cs typeface="Roboto"/>
                <a:sym typeface="Roboto"/>
              </a:endParaRPr>
            </a:p>
          </p:txBody>
        </p:sp>
      </p:grpSp>
      <p:grpSp>
        <p:nvGrpSpPr>
          <p:cNvPr id="152" name="Google Shape;152;p7"/>
          <p:cNvGrpSpPr/>
          <p:nvPr/>
        </p:nvGrpSpPr>
        <p:grpSpPr>
          <a:xfrm>
            <a:off x="5911321" y="1120236"/>
            <a:ext cx="2887928" cy="2887928"/>
            <a:chOff x="2807080" y="1181299"/>
            <a:chExt cx="2166000" cy="2166000"/>
          </a:xfrm>
        </p:grpSpPr>
        <p:sp>
          <p:nvSpPr>
            <p:cNvPr id="153" name="Google Shape;153;p7"/>
            <p:cNvSpPr/>
            <p:nvPr/>
          </p:nvSpPr>
          <p:spPr>
            <a:xfrm>
              <a:off x="2807080" y="1181299"/>
              <a:ext cx="2166000" cy="2166000"/>
            </a:xfrm>
            <a:prstGeom prst="ellipse">
              <a:avLst/>
            </a:prstGeom>
            <a:solidFill>
              <a:srgbClr val="B02B2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4" name="Google Shape;154;p7"/>
            <p:cNvSpPr txBox="1"/>
            <p:nvPr/>
          </p:nvSpPr>
          <p:spPr>
            <a:xfrm>
              <a:off x="2830556" y="1666262"/>
              <a:ext cx="1328400" cy="661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a:solidFill>
                    <a:srgbClr val="0D0D0D"/>
                  </a:solidFill>
                  <a:highlight>
                    <a:srgbClr val="FFFFFF"/>
                  </a:highlight>
                  <a:latin typeface="Roboto"/>
                  <a:ea typeface="Roboto"/>
                  <a:cs typeface="Roboto"/>
                  <a:sym typeface="Roboto"/>
                </a:rPr>
                <a:t>Interpretability</a:t>
              </a:r>
              <a:endParaRPr sz="1300" dirty="0">
                <a:solidFill>
                  <a:srgbClr val="FFFFFF"/>
                </a:solidFill>
                <a:latin typeface="Roboto"/>
                <a:ea typeface="Roboto"/>
                <a:cs typeface="Roboto"/>
                <a:sym typeface="Roboto"/>
              </a:endParaRPr>
            </a:p>
          </p:txBody>
        </p:sp>
      </p:grpSp>
      <p:sp>
        <p:nvSpPr>
          <p:cNvPr id="155" name="Google Shape;155;p7"/>
          <p:cNvSpPr/>
          <p:nvPr/>
        </p:nvSpPr>
        <p:spPr>
          <a:xfrm>
            <a:off x="8327093" y="2164637"/>
            <a:ext cx="1669200" cy="1667400"/>
          </a:xfrm>
          <a:prstGeom prst="ellipse">
            <a:avLst/>
          </a:prstGeom>
          <a:solidFill>
            <a:srgbClr val="EDA29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800" dirty="0"/>
              <a:t>   CNN</a:t>
            </a:r>
            <a:endParaRPr sz="1800" dirty="0"/>
          </a:p>
        </p:txBody>
      </p:sp>
      <p:sp>
        <p:nvSpPr>
          <p:cNvPr id="156" name="Google Shape;156;p7"/>
          <p:cNvSpPr txBox="1"/>
          <p:nvPr/>
        </p:nvSpPr>
        <p:spPr>
          <a:xfrm>
            <a:off x="460320" y="1319241"/>
            <a:ext cx="5550149" cy="396001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dirty="0">
                <a:solidFill>
                  <a:srgbClr val="273239"/>
                </a:solidFill>
                <a:highlight>
                  <a:srgbClr val="FFFFFF"/>
                </a:highlight>
                <a:latin typeface="Palatino Linotype" panose="02040502050505030304" pitchFamily="18" charset="0"/>
                <a:ea typeface="Times New Roman"/>
                <a:cs typeface="Times New Roman"/>
                <a:sym typeface="Times New Roman"/>
              </a:rPr>
              <a:t>A </a:t>
            </a:r>
            <a:r>
              <a:rPr lang="en-US" sz="2200" b="1" dirty="0">
                <a:solidFill>
                  <a:srgbClr val="273239"/>
                </a:solidFill>
                <a:highlight>
                  <a:srgbClr val="FFFFFF"/>
                </a:highlight>
                <a:latin typeface="Palatino Linotype" panose="02040502050505030304" pitchFamily="18" charset="0"/>
                <a:ea typeface="Times New Roman"/>
                <a:cs typeface="Times New Roman"/>
                <a:sym typeface="Times New Roman"/>
              </a:rPr>
              <a:t>Convolutional Neural Network</a:t>
            </a:r>
            <a:r>
              <a:rPr lang="en-US" sz="2200" dirty="0">
                <a:solidFill>
                  <a:srgbClr val="273239"/>
                </a:solidFill>
                <a:highlight>
                  <a:srgbClr val="FFFFFF"/>
                </a:highlight>
                <a:latin typeface="Palatino Linotype" panose="02040502050505030304" pitchFamily="18" charset="0"/>
                <a:ea typeface="Times New Roman"/>
                <a:cs typeface="Times New Roman"/>
                <a:sym typeface="Times New Roman"/>
              </a:rPr>
              <a:t> (CNN) is a type of deep learning algorithm that is particularly well-suited for image recognition and processing tasks. It is made up of multiple layers, including </a:t>
            </a:r>
            <a:r>
              <a:rPr lang="en-US" sz="2200" b="1" dirty="0">
                <a:solidFill>
                  <a:srgbClr val="273239"/>
                </a:solidFill>
                <a:highlight>
                  <a:srgbClr val="FFFFFF"/>
                </a:highlight>
                <a:latin typeface="Palatino Linotype" panose="02040502050505030304" pitchFamily="18" charset="0"/>
                <a:ea typeface="Times New Roman"/>
                <a:cs typeface="Times New Roman"/>
                <a:sym typeface="Times New Roman"/>
              </a:rPr>
              <a:t>convolutional layers</a:t>
            </a:r>
            <a:r>
              <a:rPr lang="en-US" sz="2200" dirty="0">
                <a:solidFill>
                  <a:srgbClr val="273239"/>
                </a:solidFill>
                <a:highlight>
                  <a:srgbClr val="FFFFFF"/>
                </a:highlight>
                <a:latin typeface="Palatino Linotype" panose="02040502050505030304" pitchFamily="18" charset="0"/>
                <a:ea typeface="Times New Roman"/>
                <a:cs typeface="Times New Roman"/>
                <a:sym typeface="Times New Roman"/>
              </a:rPr>
              <a:t>, </a:t>
            </a:r>
            <a:r>
              <a:rPr lang="en-US" sz="2200" b="1" dirty="0">
                <a:solidFill>
                  <a:srgbClr val="273239"/>
                </a:solidFill>
                <a:highlight>
                  <a:srgbClr val="FFFFFF"/>
                </a:highlight>
                <a:latin typeface="Palatino Linotype" panose="02040502050505030304" pitchFamily="18" charset="0"/>
                <a:ea typeface="Times New Roman"/>
                <a:cs typeface="Times New Roman"/>
                <a:sym typeface="Times New Roman"/>
              </a:rPr>
              <a:t>pooling layers</a:t>
            </a:r>
            <a:r>
              <a:rPr lang="en-US" sz="2200" dirty="0">
                <a:solidFill>
                  <a:srgbClr val="273239"/>
                </a:solidFill>
                <a:highlight>
                  <a:srgbClr val="FFFFFF"/>
                </a:highlight>
                <a:latin typeface="Palatino Linotype" panose="02040502050505030304" pitchFamily="18" charset="0"/>
                <a:ea typeface="Times New Roman"/>
                <a:cs typeface="Times New Roman"/>
                <a:sym typeface="Times New Roman"/>
              </a:rPr>
              <a:t>, and </a:t>
            </a:r>
            <a:r>
              <a:rPr lang="en-US" sz="2200" b="1" dirty="0">
                <a:solidFill>
                  <a:srgbClr val="273239"/>
                </a:solidFill>
                <a:highlight>
                  <a:srgbClr val="FFFFFF"/>
                </a:highlight>
                <a:latin typeface="Palatino Linotype" panose="02040502050505030304" pitchFamily="18" charset="0"/>
                <a:ea typeface="Times New Roman"/>
                <a:cs typeface="Times New Roman"/>
                <a:sym typeface="Times New Roman"/>
              </a:rPr>
              <a:t>fully connected layers</a:t>
            </a:r>
            <a:r>
              <a:rPr lang="en-US" sz="2200" dirty="0">
                <a:solidFill>
                  <a:srgbClr val="273239"/>
                </a:solidFill>
                <a:highlight>
                  <a:srgbClr val="FFFFFF"/>
                </a:highlight>
                <a:latin typeface="Palatino Linotype" panose="02040502050505030304" pitchFamily="18" charset="0"/>
                <a:ea typeface="Times New Roman"/>
                <a:cs typeface="Times New Roman"/>
                <a:sym typeface="Times New Roman"/>
              </a:rPr>
              <a:t>. The architecture of CNNs is inspired by the visual processing in the human brain, and they are well-suited for capturing hierarchical patterns and spatial dependencies within images.</a:t>
            </a:r>
            <a:endParaRPr sz="2800" dirty="0">
              <a:solidFill>
                <a:schemeClr val="dk1"/>
              </a:solidFill>
              <a:latin typeface="Palatino Linotype" panose="02040502050505030304" pitchFamily="18" charset="0"/>
              <a:ea typeface="Times New Roman"/>
              <a:cs typeface="Times New Roman"/>
              <a:sym typeface="Times New Roman"/>
            </a:endParaRPr>
          </a:p>
        </p:txBody>
      </p:sp>
      <p:cxnSp>
        <p:nvCxnSpPr>
          <p:cNvPr id="2" name="Straight Connector 1">
            <a:extLst>
              <a:ext uri="{FF2B5EF4-FFF2-40B4-BE49-F238E27FC236}">
                <a16:creationId xmlns:a16="http://schemas.microsoft.com/office/drawing/2014/main" id="{1ACF5614-1060-C1AA-7F31-364EE460AA3A}"/>
              </a:ext>
            </a:extLst>
          </p:cNvPr>
          <p:cNvCxnSpPr>
            <a:cxnSpLocks/>
          </p:cNvCxnSpPr>
          <p:nvPr/>
        </p:nvCxnSpPr>
        <p:spPr>
          <a:xfrm>
            <a:off x="618759" y="477783"/>
            <a:ext cx="1295009" cy="0"/>
          </a:xfrm>
          <a:prstGeom prst="line">
            <a:avLst/>
          </a:prstGeom>
          <a:ln w="57150"/>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594550-23FF-C942-9D27-F6D218954492}"/>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latin typeface="Palatino Linotype" panose="02040502050505030304" pitchFamily="18" charset="0"/>
                <a:ea typeface="+mj-ea"/>
                <a:cs typeface="+mj-cs"/>
              </a:rPr>
              <a:t>CNN Algorithm</a:t>
            </a:r>
          </a:p>
        </p:txBody>
      </p:sp>
      <p:pic>
        <p:nvPicPr>
          <p:cNvPr id="3" name="Google Shape;162;g2c287c59063_0_5">
            <a:extLst>
              <a:ext uri="{FF2B5EF4-FFF2-40B4-BE49-F238E27FC236}">
                <a16:creationId xmlns:a16="http://schemas.microsoft.com/office/drawing/2014/main" id="{53942BB1-4946-7775-1BCD-4758FDA6C19A}"/>
              </a:ext>
            </a:extLst>
          </p:cNvPr>
          <p:cNvPicPr preferRelativeResize="0"/>
          <p:nvPr/>
        </p:nvPicPr>
        <p:blipFill>
          <a:blip r:embed="rId2"/>
          <a:stretch>
            <a:fillRect/>
          </a:stretch>
        </p:blipFill>
        <p:spPr>
          <a:xfrm>
            <a:off x="1657414" y="1675227"/>
            <a:ext cx="8877171" cy="4394199"/>
          </a:xfrm>
          <a:prstGeom prst="rect">
            <a:avLst/>
          </a:prstGeom>
          <a:noFill/>
        </p:spPr>
      </p:pic>
    </p:spTree>
    <p:extLst>
      <p:ext uri="{BB962C8B-B14F-4D97-AF65-F5344CB8AC3E}">
        <p14:creationId xmlns:p14="http://schemas.microsoft.com/office/powerpoint/2010/main" val="262928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6755</TotalTime>
  <Words>1721</Words>
  <Application>Microsoft Office PowerPoint</Application>
  <PresentationFormat>Widescreen</PresentationFormat>
  <Paragraphs>110</Paragraphs>
  <Slides>19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Palatino Linotype</vt:lpstr>
      <vt:lpstr>Roboto</vt:lpstr>
      <vt:lpstr>Söhne</vt:lpstr>
      <vt:lpstr>Times New Roman</vt:lpstr>
      <vt:lpstr>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Afshaan Khan</dc:creator>
  <cp:lastModifiedBy>afshaan khan</cp:lastModifiedBy>
  <cp:revision>13</cp:revision>
  <dcterms:created xsi:type="dcterms:W3CDTF">2024-03-12T02:48:16Z</dcterms:created>
  <dcterms:modified xsi:type="dcterms:W3CDTF">2024-05-09T21:55:29Z</dcterms:modified>
</cp:coreProperties>
</file>